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37"/>
  </p:notesMasterIdLst>
  <p:sldIdLst>
    <p:sldId id="256" r:id="rId3"/>
    <p:sldId id="267" r:id="rId4"/>
    <p:sldId id="258" r:id="rId5"/>
    <p:sldId id="279" r:id="rId6"/>
    <p:sldId id="1685" r:id="rId7"/>
    <p:sldId id="1686" r:id="rId8"/>
    <p:sldId id="1687" r:id="rId9"/>
    <p:sldId id="1688" r:id="rId10"/>
    <p:sldId id="1663" r:id="rId11"/>
    <p:sldId id="1632" r:id="rId12"/>
    <p:sldId id="1633" r:id="rId13"/>
    <p:sldId id="1691" r:id="rId14"/>
    <p:sldId id="1677" r:id="rId15"/>
    <p:sldId id="1678" r:id="rId16"/>
    <p:sldId id="1692" r:id="rId17"/>
    <p:sldId id="1700" r:id="rId18"/>
    <p:sldId id="1701" r:id="rId19"/>
    <p:sldId id="1693" r:id="rId20"/>
    <p:sldId id="1694" r:id="rId21"/>
    <p:sldId id="1695" r:id="rId22"/>
    <p:sldId id="1696" r:id="rId23"/>
    <p:sldId id="1697" r:id="rId24"/>
    <p:sldId id="1698" r:id="rId25"/>
    <p:sldId id="1699" r:id="rId26"/>
    <p:sldId id="1710" r:id="rId27"/>
    <p:sldId id="1711" r:id="rId28"/>
    <p:sldId id="1712" r:id="rId29"/>
    <p:sldId id="1713" r:id="rId30"/>
    <p:sldId id="1714" r:id="rId31"/>
    <p:sldId id="1715" r:id="rId32"/>
    <p:sldId id="1716" r:id="rId33"/>
    <p:sldId id="1717" r:id="rId34"/>
    <p:sldId id="1718" r:id="rId35"/>
    <p:sldId id="261" r:id="rId36"/>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60"/>
      </p:cViewPr>
      <p:guideLst/>
    </p:cSldViewPr>
  </p:slideViewPr>
  <p:notesTextViewPr>
    <p:cViewPr>
      <p:scale>
        <a:sx n="3" d="2"/>
        <a:sy n="3" d="2"/>
      </p:scale>
      <p:origin x="0" y="0"/>
    </p:cViewPr>
  </p:notesTextViewPr>
  <p:sorterViewPr>
    <p:cViewPr>
      <p:scale>
        <a:sx n="125" d="100"/>
        <a:sy n="1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1" Type="http://schemas.openxmlformats.org/officeDocument/2006/relationships/tags" Target="tags/tag28.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notesMaster" Target="notesMasters/notesMaster1.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jpeg>
</file>

<file path=ppt/media/image14.png>
</file>

<file path=ppt/media/image15.png>
</file>

<file path=ppt/media/image17.jpeg>
</file>

<file path=ppt/media/image18.png>
</file>

<file path=ppt/media/image19.png>
</file>

<file path=ppt/media/image2.png>
</file>

<file path=ppt/media/image20.png>
</file>

<file path=ppt/media/image21.jpeg>
</file>

<file path=ppt/media/image22.png>
</file>

<file path=ppt/media/image23.jpeg>
</file>

<file path=ppt/media/image24.png>
</file>

<file path=ppt/media/image25.png>
</file>

<file path=ppt/media/image26.png>
</file>

<file path=ppt/media/image27.png>
</file>

<file path=ppt/media/image28.png>
</file>

<file path=ppt/media/image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1D2EE7-EC22-4183-9D8B-22DDA3FD9517}" type="datetimeFigureOut">
              <a:rPr lang="zh-CN" altLang="en-US" smtClean="0"/>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72FB6-8FBE-4EC5-A897-3F663598620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Ref idx="1001">
        <a:schemeClr val="bg1"/>
      </p:bgRef>
    </p:bg>
    <p:spTree>
      <p:nvGrpSpPr>
        <p:cNvPr id="1" name=""/>
        <p:cNvGrpSpPr/>
        <p:nvPr/>
      </p:nvGrpSpPr>
      <p:grpSpPr>
        <a:xfrm>
          <a:off x="0" y="0"/>
          <a:ext cx="0" cy="0"/>
          <a:chOff x="0" y="0"/>
          <a:chExt cx="0" cy="0"/>
        </a:xfrm>
      </p:grpSpPr>
      <p:sp>
        <p:nvSpPr>
          <p:cNvPr id="24" name="任意多边形: 形状 23"/>
          <p:cNvSpPr>
            <a:spLocks noGrp="1"/>
          </p:cNvSpPr>
          <p:nvPr>
            <p:ph type="pic" sz="quarter" idx="10"/>
          </p:nvPr>
        </p:nvSpPr>
        <p:spPr>
          <a:xfrm>
            <a:off x="0" y="1"/>
            <a:ext cx="12192000" cy="3210560"/>
          </a:xfrm>
          <a:prstGeom prst="rect">
            <a:avLst/>
          </a:prstGeom>
        </p:spPr>
        <p:txBody>
          <a:bodyPr wrap="square">
            <a:noAutofit/>
          </a:bodyPr>
          <a:lstStyle/>
          <a:p>
            <a:endParaRPr lang="zh-CN" altLang="en-US" dirty="0"/>
          </a:p>
        </p:txBody>
      </p:sp>
      <p:sp>
        <p:nvSpPr>
          <p:cNvPr id="22" name="任意多边形: 形状 21"/>
          <p:cNvSpPr>
            <a:spLocks noGrp="1"/>
          </p:cNvSpPr>
          <p:nvPr>
            <p:ph type="body" sz="quarter" idx="11"/>
          </p:nvPr>
        </p:nvSpPr>
        <p:spPr>
          <a:xfrm>
            <a:off x="669925" y="1"/>
            <a:ext cx="2967355" cy="4622800"/>
          </a:xfrm>
          <a:prstGeom prst="rect">
            <a:avLst/>
          </a:prstGeom>
          <a:solidFill>
            <a:schemeClr val="accent2">
              <a:alpha val="80000"/>
            </a:schemeClr>
          </a:solidFill>
        </p:spPr>
        <p:txBody>
          <a:bodyPr wrap="square">
            <a:noAutofit/>
          </a:bodyPr>
          <a:lstStyle>
            <a:lvl1pPr>
              <a:defRPr>
                <a:solidFill>
                  <a:schemeClr val="tx1">
                    <a:alpha val="0"/>
                  </a:schemeClr>
                </a:solidFill>
              </a:defRPr>
            </a:lvl1pPr>
          </a:lstStyle>
          <a:p>
            <a:pPr lvl="0"/>
            <a:endParaRPr lang="zh-CN" altLang="en-US" dirty="0"/>
          </a:p>
        </p:txBody>
      </p:sp>
      <p:sp>
        <p:nvSpPr>
          <p:cNvPr id="6" name="副标题 2"/>
          <p:cNvSpPr>
            <a:spLocks noGrp="1"/>
          </p:cNvSpPr>
          <p:nvPr>
            <p:ph type="subTitle" idx="1"/>
          </p:nvPr>
        </p:nvSpPr>
        <p:spPr>
          <a:xfrm>
            <a:off x="4403035" y="4248324"/>
            <a:ext cx="7117453" cy="558799"/>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2000" spc="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Click to edit Master subtitle style</a:t>
            </a:r>
            <a:endParaRPr lang="en-US" altLang="zh-CN" dirty="0"/>
          </a:p>
        </p:txBody>
      </p:sp>
      <p:sp>
        <p:nvSpPr>
          <p:cNvPr id="7" name="标题 1"/>
          <p:cNvSpPr>
            <a:spLocks noGrp="1"/>
          </p:cNvSpPr>
          <p:nvPr>
            <p:ph type="ctrTitle"/>
          </p:nvPr>
        </p:nvSpPr>
        <p:spPr>
          <a:xfrm>
            <a:off x="4403036" y="3449916"/>
            <a:ext cx="7117452" cy="767764"/>
          </a:xfrm>
        </p:spPr>
        <p:txBody>
          <a:bodyPr anchor="b">
            <a:normAutofit/>
          </a:bodyPr>
          <a:lstStyle>
            <a:lvl1pPr algn="l">
              <a:defRPr sz="3600" b="1" spc="0">
                <a:solidFill>
                  <a:schemeClr val="tx1"/>
                </a:solidFill>
              </a:defRPr>
            </a:lvl1pPr>
          </a:lstStyle>
          <a:p>
            <a:r>
              <a:rPr lang="en-US" altLang="zh-CN" dirty="0"/>
              <a:t>Click to edit Master title style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节标题">
    <p:bg>
      <p:bgRef idx="1001">
        <a:schemeClr val="bg1"/>
      </p:bgRef>
    </p:bg>
    <p:spTree>
      <p:nvGrpSpPr>
        <p:cNvPr id="1" name=""/>
        <p:cNvGrpSpPr/>
        <p:nvPr/>
      </p:nvGrpSpPr>
      <p:grpSpPr>
        <a:xfrm>
          <a:off x="0" y="0"/>
          <a:ext cx="0" cy="0"/>
          <a:chOff x="0" y="0"/>
          <a:chExt cx="0" cy="0"/>
        </a:xfrm>
      </p:grpSpPr>
      <p:sp>
        <p:nvSpPr>
          <p:cNvPr id="20" name="标题 1"/>
          <p:cNvSpPr>
            <a:spLocks noGrp="1"/>
          </p:cNvSpPr>
          <p:nvPr>
            <p:ph type="title"/>
          </p:nvPr>
        </p:nvSpPr>
        <p:spPr>
          <a:xfrm>
            <a:off x="3936274" y="3426546"/>
            <a:ext cx="7584213" cy="656792"/>
          </a:xfrm>
        </p:spPr>
        <p:txBody>
          <a:bodyPr anchor="b">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p:ph type="body" idx="1"/>
          </p:nvPr>
        </p:nvSpPr>
        <p:spPr>
          <a:xfrm>
            <a:off x="3936274" y="4212702"/>
            <a:ext cx="7584213" cy="1015623"/>
          </a:xfrm>
        </p:spPr>
        <p:txBody>
          <a:bodyPr anchor="t">
            <a:normAutofit/>
          </a:bodyPr>
          <a:lstStyle>
            <a:lvl1pPr marL="0" indent="0">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Edit Master text styles</a:t>
            </a:r>
            <a:endParaRPr lang="en-US" altLang="zh-CN" dirty="0"/>
          </a:p>
        </p:txBody>
      </p:sp>
      <p:sp>
        <p:nvSpPr>
          <p:cNvPr id="4" name="任意多边形: 形状 23"/>
          <p:cNvSpPr>
            <a:spLocks noGrp="1"/>
          </p:cNvSpPr>
          <p:nvPr>
            <p:ph type="pic" sz="quarter" idx="10"/>
          </p:nvPr>
        </p:nvSpPr>
        <p:spPr>
          <a:xfrm>
            <a:off x="0" y="1123949"/>
            <a:ext cx="12192000" cy="2086611"/>
          </a:xfrm>
          <a:prstGeom prst="rect">
            <a:avLst/>
          </a:prstGeom>
        </p:spPr>
        <p:txBody>
          <a:bodyPr wrap="square">
            <a:noAutofit/>
          </a:bodyPr>
          <a:lstStyle/>
          <a:p>
            <a:endParaRPr lang="zh-CN" altLang="en-US" dirty="0"/>
          </a:p>
        </p:txBody>
      </p:sp>
      <p:sp>
        <p:nvSpPr>
          <p:cNvPr id="5" name="任意多边形: 形状 21"/>
          <p:cNvSpPr>
            <a:spLocks noGrp="1"/>
          </p:cNvSpPr>
          <p:nvPr>
            <p:ph type="body" sz="quarter" idx="11"/>
          </p:nvPr>
        </p:nvSpPr>
        <p:spPr>
          <a:xfrm>
            <a:off x="669925" y="1123949"/>
            <a:ext cx="2967355" cy="3498852"/>
          </a:xfrm>
          <a:prstGeom prst="rect">
            <a:avLst/>
          </a:prstGeom>
          <a:solidFill>
            <a:schemeClr val="accent2">
              <a:alpha val="80000"/>
            </a:schemeClr>
          </a:solidFill>
        </p:spPr>
        <p:txBody>
          <a:bodyPr vert="horz" wrap="square" lIns="91440" tIns="45720" rIns="91440" bIns="45720" rtlCol="0">
            <a:noAutofit/>
          </a:bodyPr>
          <a:lstStyle>
            <a:lvl1pPr>
              <a:defRPr lang="zh-CN" altLang="en-US" dirty="0">
                <a:solidFill>
                  <a:schemeClr val="tx1">
                    <a:alpha val="0"/>
                  </a:schemeClr>
                </a:solidFill>
              </a:defRPr>
            </a:lvl1pPr>
          </a:lstStyle>
          <a:p>
            <a:pPr lvl="0"/>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内容占位符 2"/>
          <p:cNvSpPr>
            <a:spLocks noGrp="1"/>
          </p:cNvSpPr>
          <p:nvPr>
            <p:ph idx="1"/>
          </p:nvPr>
        </p:nvSpPr>
        <p:spPr/>
        <p:txBody>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日期占位符 2"/>
          <p:cNvSpPr>
            <a:spLocks noGrp="1"/>
          </p:cNvSpPr>
          <p:nvPr>
            <p:ph type="dt" sz="half" idx="10"/>
          </p:nvPr>
        </p:nvSpPr>
        <p:spPr/>
        <p:txBody>
          <a:bodyPr/>
          <a:lstStyle/>
          <a:p>
            <a:fld id="{6489D9C7-5DC6-4263-87FF-7C99F6FB63C3}" type="datetime1">
              <a:rPr lang="zh-CN" altLang="en-US" smtClean="0"/>
            </a:fld>
            <a:endParaRPr lang="zh-CN" altLang="en-US"/>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末尾幻灯片">
    <p:bg>
      <p:bgRef idx="1001">
        <a:schemeClr val="bg1"/>
      </p:bgRef>
    </p:bg>
    <p:spTree>
      <p:nvGrpSpPr>
        <p:cNvPr id="1" name=""/>
        <p:cNvGrpSpPr/>
        <p:nvPr/>
      </p:nvGrpSpPr>
      <p:grpSpPr>
        <a:xfrm>
          <a:off x="0" y="0"/>
          <a:ext cx="0" cy="0"/>
          <a:chOff x="0" y="0"/>
          <a:chExt cx="0" cy="0"/>
        </a:xfrm>
      </p:grpSpPr>
      <p:sp>
        <p:nvSpPr>
          <p:cNvPr id="13" name="标题 1"/>
          <p:cNvSpPr>
            <a:spLocks noGrp="1"/>
          </p:cNvSpPr>
          <p:nvPr>
            <p:ph type="ctrTitle" hasCustomPrompt="1"/>
          </p:nvPr>
        </p:nvSpPr>
        <p:spPr>
          <a:xfrm>
            <a:off x="669925" y="3631359"/>
            <a:ext cx="3624399" cy="655784"/>
          </a:xfrm>
        </p:spPr>
        <p:txBody>
          <a:bodyPr anchor="ctr">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69925" y="4569600"/>
            <a:ext cx="3624399" cy="310871"/>
          </a:xfrm>
        </p:spPr>
        <p:txBody>
          <a:bodyPr vert="horz" lIns="91440" tIns="45720" rIns="91440" bIns="45720" rtlCol="0">
            <a:normAutofit/>
          </a:bodyPr>
          <a:lstStyle>
            <a:lvl1pPr marL="0" indent="0" algn="l">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endParaRPr lang="en-US" altLang="zh-CN" dirty="0"/>
          </a:p>
        </p:txBody>
      </p:sp>
      <p:sp>
        <p:nvSpPr>
          <p:cNvPr id="15" name="文本占位符 62"/>
          <p:cNvSpPr>
            <a:spLocks noGrp="1"/>
          </p:cNvSpPr>
          <p:nvPr>
            <p:ph type="body" sz="quarter" idx="18" hasCustomPrompt="1"/>
          </p:nvPr>
        </p:nvSpPr>
        <p:spPr>
          <a:xfrm>
            <a:off x="669925" y="4885234"/>
            <a:ext cx="3624399" cy="310871"/>
          </a:xfrm>
        </p:spPr>
        <p:txBody>
          <a:bodyPr vert="horz" lIns="91440" tIns="45720" rIns="91440" bIns="45720" rtlCol="0">
            <a:normAutofit/>
          </a:bodyPr>
          <a:lstStyle>
            <a:lvl1pPr marL="0" indent="0" algn="l">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endParaRPr lang="en-US" altLang="zh-CN" dirty="0"/>
          </a:p>
        </p:txBody>
      </p:sp>
      <p:sp>
        <p:nvSpPr>
          <p:cNvPr id="5" name="任意多边形: 形状 23"/>
          <p:cNvSpPr>
            <a:spLocks noGrp="1"/>
          </p:cNvSpPr>
          <p:nvPr>
            <p:ph type="pic" sz="quarter" idx="10"/>
          </p:nvPr>
        </p:nvSpPr>
        <p:spPr>
          <a:xfrm>
            <a:off x="0" y="1"/>
            <a:ext cx="12192000" cy="3210560"/>
          </a:xfrm>
          <a:prstGeom prst="rect">
            <a:avLst/>
          </a:prstGeom>
        </p:spPr>
        <p:txBody>
          <a:bodyPr wrap="square">
            <a:noAutofit/>
          </a:bodyPr>
          <a:lstStyle/>
          <a:p>
            <a:endParaRPr lang="zh-CN" altLang="en-US" dirty="0"/>
          </a:p>
        </p:txBody>
      </p:sp>
      <p:sp>
        <p:nvSpPr>
          <p:cNvPr id="6" name="任意多边形: 形状 21"/>
          <p:cNvSpPr>
            <a:spLocks noGrp="1"/>
          </p:cNvSpPr>
          <p:nvPr>
            <p:ph type="body" sz="quarter" idx="11"/>
          </p:nvPr>
        </p:nvSpPr>
        <p:spPr>
          <a:xfrm>
            <a:off x="8553133" y="1"/>
            <a:ext cx="2967355" cy="4622800"/>
          </a:xfrm>
          <a:prstGeom prst="rect">
            <a:avLst/>
          </a:prstGeom>
          <a:solidFill>
            <a:schemeClr val="accent2">
              <a:alpha val="80000"/>
            </a:schemeClr>
          </a:solidFill>
        </p:spPr>
        <p:txBody>
          <a:bodyPr vert="horz" wrap="square" lIns="91440" tIns="45720" rIns="91440" bIns="45720" rtlCol="0">
            <a:noAutofit/>
          </a:bodyPr>
          <a:lstStyle>
            <a:lvl1pPr>
              <a:defRPr lang="zh-CN" altLang="en-US" dirty="0">
                <a:solidFill>
                  <a:schemeClr val="tx1">
                    <a:alpha val="0"/>
                  </a:schemeClr>
                </a:solidFill>
              </a:defRPr>
            </a:lvl1pPr>
          </a:lstStyle>
          <a:p>
            <a:pPr lvl="0"/>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fld>
            <a:endParaRPr lang="zh-CN" altLang="en-US"/>
          </a:p>
        </p:txBody>
      </p:sp>
      <p:sp>
        <p:nvSpPr>
          <p:cNvPr id="5"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6"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fld>
            <a:endParaRPr lang="zh-CN" altLang="en-US"/>
          </a:p>
        </p:txBody>
      </p:sp>
      <p:grpSp>
        <p:nvGrpSpPr>
          <p:cNvPr id="13" name="组合 12"/>
          <p:cNvGrpSpPr/>
          <p:nvPr userDrawn="1"/>
        </p:nvGrpSpPr>
        <p:grpSpPr>
          <a:xfrm>
            <a:off x="695323" y="1016000"/>
            <a:ext cx="10810876" cy="109538"/>
            <a:chOff x="628642" y="0"/>
            <a:chExt cx="27229910" cy="6858000"/>
          </a:xfrm>
        </p:grpSpPr>
        <p:sp>
          <p:nvSpPr>
            <p:cNvPr id="14" name="平行四边形 13"/>
            <p:cNvSpPr/>
            <p:nvPr/>
          </p:nvSpPr>
          <p:spPr>
            <a:xfrm flipH="1">
              <a:off x="628642" y="0"/>
              <a:ext cx="27229910" cy="6858000"/>
            </a:xfrm>
            <a:prstGeom prst="parallelogram">
              <a:avLst>
                <a:gd name="adj" fmla="val 42371"/>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15" name="平行四边形 14"/>
            <p:cNvSpPr/>
            <p:nvPr/>
          </p:nvSpPr>
          <p:spPr>
            <a:xfrm flipH="1">
              <a:off x="876300" y="0"/>
              <a:ext cx="7183962" cy="6858000"/>
            </a:xfrm>
            <a:prstGeom prst="parallelogram">
              <a:avLst>
                <a:gd name="adj" fmla="val 3876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16" name="平行四边形 13"/>
            <p:cNvSpPr/>
            <p:nvPr/>
          </p:nvSpPr>
          <p:spPr>
            <a:xfrm flipH="1">
              <a:off x="1507597" y="0"/>
              <a:ext cx="6240991" cy="6858000"/>
            </a:xfrm>
            <a:custGeom>
              <a:avLst/>
              <a:gdLst>
                <a:gd name="connsiteX0" fmla="*/ 0 w 6783916"/>
                <a:gd name="connsiteY0" fmla="*/ 6858000 h 6858000"/>
                <a:gd name="connsiteX1" fmla="*/ 2886624 w 6783916"/>
                <a:gd name="connsiteY1" fmla="*/ 0 h 6858000"/>
                <a:gd name="connsiteX2" fmla="*/ 6783916 w 6783916"/>
                <a:gd name="connsiteY2" fmla="*/ 0 h 6858000"/>
                <a:gd name="connsiteX3" fmla="*/ 3897292 w 6783916"/>
                <a:gd name="connsiteY3" fmla="*/ 6858000 h 6858000"/>
                <a:gd name="connsiteX4" fmla="*/ 0 w 6783916"/>
                <a:gd name="connsiteY4" fmla="*/ 6858000 h 6858000"/>
                <a:gd name="connsiteX0-1" fmla="*/ 0 w 6240991"/>
                <a:gd name="connsiteY0-2" fmla="*/ 6858000 h 6858000"/>
                <a:gd name="connsiteX1-3" fmla="*/ 2886624 w 6240991"/>
                <a:gd name="connsiteY1-4" fmla="*/ 0 h 6858000"/>
                <a:gd name="connsiteX2-5" fmla="*/ 6240991 w 6240991"/>
                <a:gd name="connsiteY2-6" fmla="*/ 9525 h 6858000"/>
                <a:gd name="connsiteX3-7" fmla="*/ 3897292 w 6240991"/>
                <a:gd name="connsiteY3-8" fmla="*/ 6858000 h 6858000"/>
                <a:gd name="connsiteX4-9" fmla="*/ 0 w 6240991"/>
                <a:gd name="connsiteY4-10" fmla="*/ 6858000 h 6858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240991" h="6858000">
                  <a:moveTo>
                    <a:pt x="0" y="6858000"/>
                  </a:moveTo>
                  <a:lnTo>
                    <a:pt x="2886624" y="0"/>
                  </a:lnTo>
                  <a:lnTo>
                    <a:pt x="6240991" y="9525"/>
                  </a:lnTo>
                  <a:lnTo>
                    <a:pt x="3897292" y="6858000"/>
                  </a:lnTo>
                  <a:lnTo>
                    <a:pt x="0" y="6858000"/>
                  </a:lnTo>
                  <a:close/>
                </a:path>
              </a:pathLst>
            </a:cu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dirty="0"/>
            </a:p>
          </p:txBody>
        </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1.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8.png"/><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tags" Target="../tags/tag6.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tags" Target="../tags/tag7.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tags" Target="../tags/tag8.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tags" Target="../tags/tag9.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jpeg"/><Relationship Id="rId1" Type="http://schemas.openxmlformats.org/officeDocument/2006/relationships/image" Target="../media/image12.jpeg"/></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6.emf"/><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3.jpe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7.jpeg"/><Relationship Id="rId2" Type="http://schemas.openxmlformats.org/officeDocument/2006/relationships/image" Target="../media/image2.png"/><Relationship Id="rId1" Type="http://schemas.openxmlformats.org/officeDocument/2006/relationships/tags" Target="../tags/tag10.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image" Target="../media/image20.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26.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image" Target="../media/image2.png"/><Relationship Id="rId14" Type="http://schemas.openxmlformats.org/officeDocument/2006/relationships/slideLayout" Target="../slideLayouts/slideLayout4.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image" Target="../media/image23.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5.png"/></Relationships>
</file>

<file path=ppt/slides/_rels/slide29.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6.png"/><Relationship Id="rId2" Type="http://schemas.openxmlformats.org/officeDocument/2006/relationships/tags" Target="../tags/tag2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image" Target="../media/image2.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tags" Target="../tags/tag26.xml"/></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tags" Target="../tags/tag27.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7.jpeg"/><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图片占位符 49" descr="C:\Users\Administrator\Desktop\华东师范大学图片\微信图片_2020011111444921.jpg微信图片_2020011111444921"/>
          <p:cNvPicPr>
            <a:picLocks noGrp="1" noChangeAspect="1"/>
          </p:cNvPicPr>
          <p:nvPr>
            <p:ph type="pic" sz="quarter" idx="10"/>
          </p:nvPr>
        </p:nvPicPr>
        <p:blipFill rotWithShape="1">
          <a:blip r:embed="rId1"/>
          <a:srcRect t="22556" b="37258"/>
          <a:stretch>
            <a:fillRect/>
          </a:stretch>
        </p:blipFill>
        <p:spPr>
          <a:xfrm>
            <a:off x="0" y="8890"/>
            <a:ext cx="12192000" cy="3272790"/>
          </a:xfrm>
        </p:spPr>
      </p:pic>
      <p:sp>
        <p:nvSpPr>
          <p:cNvPr id="20" name="文本占位符 19"/>
          <p:cNvSpPr>
            <a:spLocks noGrp="1"/>
          </p:cNvSpPr>
          <p:nvPr>
            <p:ph type="body" sz="quarter" idx="11"/>
          </p:nvPr>
        </p:nvSpPr>
        <p:spPr>
          <a:solidFill>
            <a:schemeClr val="accent2">
              <a:alpha val="80000"/>
            </a:schemeClr>
          </a:solidFill>
        </p:spPr>
        <p:txBody>
          <a:bodyPr/>
          <a:lstStyle/>
          <a:p>
            <a:endParaRPr lang="zh-CN" altLang="en-US" dirty="0"/>
          </a:p>
        </p:txBody>
      </p:sp>
      <p:sp>
        <p:nvSpPr>
          <p:cNvPr id="39" name="副标题 38"/>
          <p:cNvSpPr>
            <a:spLocks noGrp="1"/>
          </p:cNvSpPr>
          <p:nvPr>
            <p:ph type="subTitle" idx="1"/>
          </p:nvPr>
        </p:nvSpPr>
        <p:spPr>
          <a:xfrm>
            <a:off x="4095751" y="4695999"/>
            <a:ext cx="7117453" cy="558799"/>
          </a:xfrm>
        </p:spPr>
        <p:txBody>
          <a:bodyPr anchor="t">
            <a:normAutofit/>
          </a:bodyPr>
          <a:lstStyle/>
          <a:p>
            <a:r>
              <a:rPr lang="zh-CN" altLang="en-US" sz="1600" dirty="0"/>
              <a:t>汇报人：陈阳、王鹤颐、杨茜雅、郝玉洁</a:t>
            </a:r>
            <a:endParaRPr lang="en-US" altLang="zh-CN" sz="1600" dirty="0"/>
          </a:p>
        </p:txBody>
      </p:sp>
      <p:sp>
        <p:nvSpPr>
          <p:cNvPr id="2" name="标题 1"/>
          <p:cNvSpPr>
            <a:spLocks noGrp="1"/>
          </p:cNvSpPr>
          <p:nvPr>
            <p:ph type="ctrTitle"/>
          </p:nvPr>
        </p:nvSpPr>
        <p:spPr>
          <a:xfrm>
            <a:off x="4095751" y="3515320"/>
            <a:ext cx="7953374" cy="938149"/>
          </a:xfrm>
        </p:spPr>
        <p:txBody>
          <a:bodyPr>
            <a:noAutofit/>
          </a:bodyPr>
          <a:lstStyle/>
          <a:p>
            <a:r>
              <a:rPr lang="zh-CN" altLang="en-US" sz="3200" dirty="0"/>
              <a:t>数字贸易对全球供应链</a:t>
            </a:r>
            <a:r>
              <a:rPr lang="zh-CN" sz="3200" dirty="0"/>
              <a:t>的挑战</a:t>
            </a:r>
            <a:endParaRPr lang="zh-CN" sz="3200" dirty="0"/>
          </a:p>
        </p:txBody>
      </p:sp>
      <p:grpSp>
        <p:nvGrpSpPr>
          <p:cNvPr id="3" name="组合 2"/>
          <p:cNvGrpSpPr/>
          <p:nvPr/>
        </p:nvGrpSpPr>
        <p:grpSpPr>
          <a:xfrm>
            <a:off x="1208204" y="1779459"/>
            <a:ext cx="2062020" cy="1398228"/>
            <a:chOff x="1238022" y="1765226"/>
            <a:chExt cx="2062020" cy="1398228"/>
          </a:xfrm>
        </p:grpSpPr>
        <p:grpSp>
          <p:nvGrpSpPr>
            <p:cNvPr id="12" name="组合 11"/>
            <p:cNvGrpSpPr/>
            <p:nvPr/>
          </p:nvGrpSpPr>
          <p:grpSpPr>
            <a:xfrm>
              <a:off x="1238022" y="2523190"/>
              <a:ext cx="2062020" cy="640264"/>
              <a:chOff x="1" y="3026106"/>
              <a:chExt cx="2057400" cy="781570"/>
            </a:xfrm>
          </p:grpSpPr>
          <p:sp>
            <p:nvSpPr>
              <p:cNvPr id="13" name="文本框 12"/>
              <p:cNvSpPr txBox="1"/>
              <p:nvPr/>
            </p:nvSpPr>
            <p:spPr>
              <a:xfrm>
                <a:off x="1" y="3260494"/>
                <a:ext cx="2057400" cy="547182"/>
              </a:xfrm>
              <a:prstGeom prst="rect">
                <a:avLst/>
              </a:prstGeom>
              <a:noFill/>
            </p:spPr>
            <p:txBody>
              <a:bodyPr wrap="none" rtlCol="0">
                <a:prstTxWarp prst="textPlain">
                  <a:avLst/>
                </a:prstTxWarp>
                <a:spAutoFit/>
              </a:bodyPr>
              <a:lstStyle/>
              <a:p>
                <a:pPr algn="r"/>
                <a:r>
                  <a:rPr lang="en-US" altLang="zh-CN" sz="16600" b="1" dirty="0">
                    <a:solidFill>
                      <a:schemeClr val="bg1"/>
                    </a:solidFill>
                    <a:latin typeface="+mn-lt"/>
                  </a:rPr>
                  <a:t>REPORT</a:t>
                </a:r>
                <a:endParaRPr lang="zh-CN" altLang="en-US" sz="16600" b="1" dirty="0">
                  <a:solidFill>
                    <a:schemeClr val="bg1"/>
                  </a:solidFill>
                  <a:latin typeface="+mn-lt"/>
                </a:endParaRPr>
              </a:p>
            </p:txBody>
          </p:sp>
          <p:sp>
            <p:nvSpPr>
              <p:cNvPr id="14" name="矩形 13"/>
              <p:cNvSpPr/>
              <p:nvPr/>
            </p:nvSpPr>
            <p:spPr>
              <a:xfrm>
                <a:off x="806369" y="3026106"/>
                <a:ext cx="1251032" cy="218356"/>
              </a:xfrm>
              <a:prstGeom prst="rect">
                <a:avLst/>
              </a:prstGeom>
              <a:noFill/>
            </p:spPr>
            <p:txBody>
              <a:bodyPr wrap="none" numCol="1" rtlCol="0">
                <a:prstTxWarp prst="textPlain">
                  <a:avLst/>
                </a:prstTxWarp>
                <a:spAutoFit/>
              </a:bodyPr>
              <a:lstStyle/>
              <a:p>
                <a:pPr lvl="0" algn="r"/>
                <a:r>
                  <a:rPr lang="en-US" altLang="zh-CN" sz="16600" noProof="0" dirty="0">
                    <a:solidFill>
                      <a:schemeClr val="bg1"/>
                    </a:solidFill>
                    <a:latin typeface="+mn-lt"/>
                  </a:rPr>
                  <a:t>Study</a:t>
                </a:r>
                <a:endParaRPr lang="en-US" altLang="zh-CN" sz="16600" noProof="0" dirty="0">
                  <a:solidFill>
                    <a:schemeClr val="bg1"/>
                  </a:solidFill>
                  <a:latin typeface="+mn-lt"/>
                </a:endParaRPr>
              </a:p>
            </p:txBody>
          </p:sp>
        </p:grpSp>
        <p:sp>
          <p:nvSpPr>
            <p:cNvPr id="19" name="文本框 18"/>
            <p:cNvSpPr txBox="1"/>
            <p:nvPr/>
          </p:nvSpPr>
          <p:spPr>
            <a:xfrm>
              <a:off x="1950887" y="1765226"/>
              <a:ext cx="1339467" cy="640264"/>
            </a:xfrm>
            <a:prstGeom prst="rect">
              <a:avLst/>
            </a:prstGeom>
            <a:noFill/>
          </p:spPr>
          <p:txBody>
            <a:bodyPr wrap="none" rtlCol="0">
              <a:prstTxWarp prst="textPlain">
                <a:avLst/>
              </a:prstTxWarp>
              <a:spAutoFit/>
            </a:bodyPr>
            <a:lstStyle/>
            <a:p>
              <a:r>
                <a:rPr lang="en-US" altLang="zh-CN" sz="9600" dirty="0">
                  <a:solidFill>
                    <a:schemeClr val="bg1"/>
                  </a:solidFill>
                  <a:latin typeface="Impact" panose="020B0806030902050204" pitchFamily="34" charset="0"/>
                </a:rPr>
                <a:t>2023</a:t>
              </a:r>
              <a:endParaRPr lang="zh-CN" altLang="en-US" sz="9600" dirty="0">
                <a:solidFill>
                  <a:schemeClr val="bg1"/>
                </a:solidFill>
                <a:latin typeface="Impact" panose="020B0806030902050204" pitchFamily="34" charset="0"/>
              </a:endParaRPr>
            </a:p>
          </p:txBody>
        </p:sp>
      </p:grpSp>
      <p:pic>
        <p:nvPicPr>
          <p:cNvPr id="4" name="图片 3" descr="timg"/>
          <p:cNvPicPr>
            <a:picLocks noChangeAspect="1"/>
          </p:cNvPicPr>
          <p:nvPr/>
        </p:nvPicPr>
        <p:blipFill>
          <a:blip r:embed="rId2"/>
          <a:srcRect l="4621" r="7432" b="11069"/>
          <a:stretch>
            <a:fillRect/>
          </a:stretch>
        </p:blipFill>
        <p:spPr>
          <a:xfrm>
            <a:off x="10022840" y="4622800"/>
            <a:ext cx="2169160" cy="22053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49" descr="C:\Users\Administrator\Desktop\华东师范大学图片\微信图片_2020011111444913.jpg微信图片_2020011111444913"/>
          <p:cNvPicPr>
            <a:picLocks noGrp="1" noChangeAspect="1"/>
          </p:cNvPicPr>
          <p:nvPr>
            <p:ph type="pic" sz="quarter" idx="10"/>
          </p:nvPr>
        </p:nvPicPr>
        <p:blipFill rotWithShape="1">
          <a:blip r:embed="rId1"/>
          <a:srcRect t="61706" b="3073"/>
          <a:stretch>
            <a:fillRect/>
          </a:stretch>
        </p:blipFill>
        <p:spPr>
          <a:xfrm>
            <a:off x="635" y="1123950"/>
            <a:ext cx="12191365" cy="2452370"/>
          </a:xfrm>
        </p:spPr>
      </p:pic>
      <p:sp>
        <p:nvSpPr>
          <p:cNvPr id="2" name="标题 1"/>
          <p:cNvSpPr>
            <a:spLocks noGrp="1"/>
          </p:cNvSpPr>
          <p:nvPr>
            <p:ph type="title"/>
          </p:nvPr>
        </p:nvSpPr>
        <p:spPr>
          <a:xfrm>
            <a:off x="3936365" y="3426460"/>
            <a:ext cx="7584440" cy="952500"/>
          </a:xfrm>
        </p:spPr>
        <p:txBody>
          <a:bodyPr>
            <a:noAutofit/>
          </a:bodyPr>
          <a:lstStyle/>
          <a:p>
            <a:r>
              <a:rPr lang="zh-CN" altLang="en-US" sz="3600" b="0" dirty="0"/>
              <a:t>数字贸易生态链</a:t>
            </a:r>
            <a:r>
              <a:rPr lang="en-US" altLang="zh-CN" sz="3600" b="0" dirty="0"/>
              <a:t>eWTP</a:t>
            </a:r>
            <a:endParaRPr lang="en-US" altLang="zh-CN" sz="3600" b="0" dirty="0"/>
          </a:p>
        </p:txBody>
      </p:sp>
      <p:sp>
        <p:nvSpPr>
          <p:cNvPr id="12" name="文本占位符 11"/>
          <p:cNvSpPr>
            <a:spLocks noGrp="1"/>
          </p:cNvSpPr>
          <p:nvPr>
            <p:ph type="body" sz="quarter" idx="11"/>
          </p:nvPr>
        </p:nvSpPr>
        <p:spPr>
          <a:xfrm>
            <a:off x="669925" y="1123949"/>
            <a:ext cx="2967355" cy="3498852"/>
          </a:xfrm>
        </p:spPr>
        <p:txBody>
          <a:bodyPr/>
          <a:lstStyle/>
          <a:p>
            <a:endParaRPr lang="zh-CN" altLang="en-US" dirty="0"/>
          </a:p>
        </p:txBody>
      </p:sp>
      <p:sp>
        <p:nvSpPr>
          <p:cNvPr id="6" name="文本框 5"/>
          <p:cNvSpPr txBox="1"/>
          <p:nvPr/>
        </p:nvSpPr>
        <p:spPr>
          <a:xfrm>
            <a:off x="1641844" y="2320651"/>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/02</a:t>
            </a:r>
            <a:endParaRPr lang="zh-CN" altLang="en-US" spc="100" dirty="0">
              <a:solidFill>
                <a:schemeClr val="bg1"/>
              </a:solidFill>
              <a:latin typeface="Impact" panose="020B0806030902050204" pitchFamily="34" charset="0"/>
              <a:cs typeface="Arial" panose="020B0604020202020204" pitchFamily="34" charset="0"/>
            </a:endParaRPr>
          </a:p>
        </p:txBody>
      </p:sp>
      <p:sp>
        <p:nvSpPr>
          <p:cNvPr id="4" name="文本占位符 3"/>
          <p:cNvSpPr>
            <a:spLocks noGrp="1"/>
          </p:cNvSpPr>
          <p:nvPr>
            <p:ph type="body" idx="1"/>
          </p:nvPr>
        </p:nvSpPr>
        <p:spPr>
          <a:xfrm>
            <a:off x="3936365" y="4622800"/>
            <a:ext cx="7584440" cy="1068705"/>
          </a:xfrm>
        </p:spPr>
        <p:txBody>
          <a:bodyPr>
            <a:noAutofit/>
          </a:bodyPr>
          <a:lstStyle/>
          <a:p>
            <a:r>
              <a:rPr lang="zh-CN" altLang="en-US" sz="2000"/>
              <a:t>理念提出</a:t>
            </a:r>
            <a:endParaRPr lang="zh-CN" altLang="en-US" sz="2000"/>
          </a:p>
          <a:p>
            <a:r>
              <a:rPr lang="zh-CN" altLang="en-US" sz="2000"/>
              <a:t>实践应用</a:t>
            </a:r>
            <a:endParaRPr lang="zh-CN" altLang="en-US" sz="2000"/>
          </a:p>
          <a:p>
            <a:r>
              <a:rPr lang="zh-CN" altLang="en-US" sz="2000"/>
              <a:t>生态链金融核心</a:t>
            </a:r>
            <a:endParaRPr lang="zh-CN" altLang="en-US"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2.1 </a:t>
            </a:r>
            <a:r>
              <a:rPr lang="zh-CN" altLang="en-US" dirty="0"/>
              <a:t>理念提出</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sp>
        <p:nvSpPr>
          <p:cNvPr id="32" name="椭圆 83"/>
          <p:cNvSpPr/>
          <p:nvPr/>
        </p:nvSpPr>
        <p:spPr>
          <a:xfrm rot="5400000" flipV="1">
            <a:off x="4153171" y="3409135"/>
            <a:ext cx="130727" cy="130727"/>
          </a:xfrm>
          <a:prstGeom prst="ellips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a:p>
        </p:txBody>
      </p:sp>
      <p:cxnSp>
        <p:nvCxnSpPr>
          <p:cNvPr id="33" name="直接连接符 84"/>
          <p:cNvCxnSpPr>
            <a:stCxn id="32" idx="0"/>
          </p:cNvCxnSpPr>
          <p:nvPr/>
        </p:nvCxnSpPr>
        <p:spPr>
          <a:xfrm flipH="1" flipV="1">
            <a:off x="2503662" y="3474202"/>
            <a:ext cx="1649509" cy="297"/>
          </a:xfrm>
          <a:prstGeom prst="lin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4" name="弧形 85"/>
          <p:cNvSpPr/>
          <p:nvPr/>
        </p:nvSpPr>
        <p:spPr>
          <a:xfrm rot="16200000">
            <a:off x="1695921" y="3078803"/>
            <a:ext cx="791389" cy="791392"/>
          </a:xfrm>
          <a:prstGeom prst="arc">
            <a:avLst>
              <a:gd name="adj1" fmla="val 2657162"/>
              <a:gd name="adj2" fmla="val 8176062"/>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86"/>
          <p:cNvSpPr/>
          <p:nvPr/>
        </p:nvSpPr>
        <p:spPr>
          <a:xfrm rot="10800000" flipV="1">
            <a:off x="1745663" y="3128266"/>
            <a:ext cx="692468" cy="69246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2000" b="1" dirty="0"/>
              <a:t>1</a:t>
            </a:r>
            <a:endParaRPr lang="en-US" altLang="zh-CN" sz="2000" b="1" dirty="0"/>
          </a:p>
        </p:txBody>
      </p:sp>
      <p:cxnSp>
        <p:nvCxnSpPr>
          <p:cNvPr id="36" name="直接连接符 84"/>
          <p:cNvCxnSpPr>
            <a:stCxn id="44" idx="0"/>
          </p:cNvCxnSpPr>
          <p:nvPr/>
        </p:nvCxnSpPr>
        <p:spPr>
          <a:xfrm rot="16200000" flipV="1">
            <a:off x="5993530" y="2649298"/>
            <a:ext cx="297" cy="1649509"/>
          </a:xfrm>
          <a:prstGeom prst="lin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7" name="弧形 85"/>
          <p:cNvSpPr/>
          <p:nvPr/>
        </p:nvSpPr>
        <p:spPr>
          <a:xfrm rot="16200000">
            <a:off x="4361182" y="3078505"/>
            <a:ext cx="791389" cy="791392"/>
          </a:xfrm>
          <a:prstGeom prst="arc">
            <a:avLst>
              <a:gd name="adj1" fmla="val 2657162"/>
              <a:gd name="adj2" fmla="val 8176062"/>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86"/>
          <p:cNvSpPr/>
          <p:nvPr/>
        </p:nvSpPr>
        <p:spPr>
          <a:xfrm rot="10800000" flipV="1">
            <a:off x="4410925" y="3127969"/>
            <a:ext cx="692468" cy="6924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2000" b="1" dirty="0"/>
              <a:t>2</a:t>
            </a:r>
            <a:endParaRPr lang="en-US" altLang="zh-CN" sz="2000" b="1" dirty="0"/>
          </a:p>
        </p:txBody>
      </p:sp>
      <p:cxnSp>
        <p:nvCxnSpPr>
          <p:cNvPr id="39" name="直接连接符 84"/>
          <p:cNvCxnSpPr>
            <a:stCxn id="45" idx="0"/>
          </p:cNvCxnSpPr>
          <p:nvPr/>
        </p:nvCxnSpPr>
        <p:spPr>
          <a:xfrm rot="16200000" flipV="1">
            <a:off x="8658793" y="2649297"/>
            <a:ext cx="297" cy="1649509"/>
          </a:xfrm>
          <a:prstGeom prst="lin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40" name="弧形 85"/>
          <p:cNvSpPr/>
          <p:nvPr/>
        </p:nvSpPr>
        <p:spPr>
          <a:xfrm rot="16200000">
            <a:off x="7026446" y="3078504"/>
            <a:ext cx="791389" cy="791392"/>
          </a:xfrm>
          <a:prstGeom prst="arc">
            <a:avLst>
              <a:gd name="adj1" fmla="val 2657162"/>
              <a:gd name="adj2" fmla="val 8176062"/>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86"/>
          <p:cNvSpPr/>
          <p:nvPr/>
        </p:nvSpPr>
        <p:spPr>
          <a:xfrm rot="10800000" flipV="1">
            <a:off x="7076188" y="3127968"/>
            <a:ext cx="692468" cy="69246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2000" b="1" dirty="0"/>
              <a:t>3</a:t>
            </a:r>
            <a:endParaRPr lang="en-US" altLang="zh-CN" sz="2000" b="1" dirty="0"/>
          </a:p>
        </p:txBody>
      </p:sp>
      <p:sp>
        <p:nvSpPr>
          <p:cNvPr id="42" name="弧形 85"/>
          <p:cNvSpPr/>
          <p:nvPr/>
        </p:nvSpPr>
        <p:spPr>
          <a:xfrm rot="16200000">
            <a:off x="9691707" y="3078504"/>
            <a:ext cx="791389" cy="791392"/>
          </a:xfrm>
          <a:prstGeom prst="arc">
            <a:avLst>
              <a:gd name="adj1" fmla="val 2657162"/>
              <a:gd name="adj2" fmla="val 8176062"/>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86"/>
          <p:cNvSpPr/>
          <p:nvPr/>
        </p:nvSpPr>
        <p:spPr>
          <a:xfrm rot="10800000" flipV="1">
            <a:off x="9741451" y="3127967"/>
            <a:ext cx="692468" cy="692465"/>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r>
              <a:rPr lang="en-US" altLang="zh-CN" sz="2000" b="1" dirty="0"/>
              <a:t>4</a:t>
            </a:r>
            <a:endParaRPr lang="en-US" altLang="zh-CN" sz="2000" b="1" dirty="0"/>
          </a:p>
        </p:txBody>
      </p:sp>
      <p:sp>
        <p:nvSpPr>
          <p:cNvPr id="44" name="椭圆 83"/>
          <p:cNvSpPr/>
          <p:nvPr/>
        </p:nvSpPr>
        <p:spPr>
          <a:xfrm rot="16200000">
            <a:off x="6818432" y="3408838"/>
            <a:ext cx="130727" cy="130727"/>
          </a:xfrm>
          <a:prstGeom prst="ellips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83"/>
          <p:cNvSpPr/>
          <p:nvPr/>
        </p:nvSpPr>
        <p:spPr>
          <a:xfrm rot="16200000">
            <a:off x="9483696" y="3408837"/>
            <a:ext cx="130727" cy="130727"/>
          </a:xfrm>
          <a:prstGeom prst="ellipse">
            <a:avLst/>
          </a:prstGeom>
          <a:noFill/>
          <a:ln w="381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6" name="组合 45"/>
          <p:cNvGrpSpPr/>
          <p:nvPr/>
        </p:nvGrpSpPr>
        <p:grpSpPr>
          <a:xfrm>
            <a:off x="663292" y="4155147"/>
            <a:ext cx="2856646" cy="1391186"/>
            <a:chOff x="1137914" y="4323816"/>
            <a:chExt cx="2687394" cy="1308761"/>
          </a:xfrm>
        </p:grpSpPr>
        <p:sp>
          <p:nvSpPr>
            <p:cNvPr id="47" name="íṩḻídè"/>
            <p:cNvSpPr txBox="1"/>
            <p:nvPr/>
          </p:nvSpPr>
          <p:spPr bwMode="auto">
            <a:xfrm>
              <a:off x="1137914" y="4323816"/>
              <a:ext cx="268739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t>数字贸易生态链</a:t>
              </a:r>
              <a:endParaRPr lang="zh-CN" altLang="en-US" sz="2000" b="1" dirty="0"/>
            </a:p>
          </p:txBody>
        </p:sp>
        <p:sp>
          <p:nvSpPr>
            <p:cNvPr id="48" name="i$ľîḓê"/>
            <p:cNvSpPr/>
            <p:nvPr/>
          </p:nvSpPr>
          <p:spPr bwMode="auto">
            <a:xfrm>
              <a:off x="1137914" y="4765622"/>
              <a:ext cx="268739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600" dirty="0"/>
                <a:t>小型化、分散化、海量化</a:t>
              </a:r>
              <a:endParaRPr lang="en-US" altLang="zh-CN" sz="1600" dirty="0"/>
            </a:p>
          </p:txBody>
        </p:sp>
      </p:grpSp>
      <p:grpSp>
        <p:nvGrpSpPr>
          <p:cNvPr id="49" name="组合 48"/>
          <p:cNvGrpSpPr/>
          <p:nvPr/>
        </p:nvGrpSpPr>
        <p:grpSpPr>
          <a:xfrm>
            <a:off x="3328649" y="1718067"/>
            <a:ext cx="2856646" cy="1391186"/>
            <a:chOff x="1137914" y="4323816"/>
            <a:chExt cx="2687394" cy="1308761"/>
          </a:xfrm>
        </p:grpSpPr>
        <p:sp>
          <p:nvSpPr>
            <p:cNvPr id="50" name="íṩḻídè"/>
            <p:cNvSpPr txBox="1"/>
            <p:nvPr/>
          </p:nvSpPr>
          <p:spPr bwMode="auto">
            <a:xfrm>
              <a:off x="1137914" y="4323816"/>
              <a:ext cx="268739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t>背景</a:t>
              </a:r>
              <a:endParaRPr lang="zh-CN" altLang="en-US" sz="2000" b="1" dirty="0"/>
            </a:p>
          </p:txBody>
        </p:sp>
        <p:sp>
          <p:nvSpPr>
            <p:cNvPr id="51" name="i$ľîḓê"/>
            <p:cNvSpPr/>
            <p:nvPr/>
          </p:nvSpPr>
          <p:spPr bwMode="auto">
            <a:xfrm>
              <a:off x="1137914" y="4765622"/>
              <a:ext cx="268739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2400" dirty="0"/>
                <a:t>贸易垄断</a:t>
              </a:r>
              <a:endParaRPr lang="en-US" altLang="zh-CN" sz="2400" dirty="0"/>
            </a:p>
          </p:txBody>
        </p:sp>
      </p:grpSp>
      <p:grpSp>
        <p:nvGrpSpPr>
          <p:cNvPr id="52" name="组合 51"/>
          <p:cNvGrpSpPr/>
          <p:nvPr/>
        </p:nvGrpSpPr>
        <p:grpSpPr>
          <a:xfrm>
            <a:off x="8659362" y="1718067"/>
            <a:ext cx="2856646" cy="1391186"/>
            <a:chOff x="1137914" y="4323816"/>
            <a:chExt cx="2687394" cy="1308761"/>
          </a:xfrm>
        </p:grpSpPr>
        <p:sp>
          <p:nvSpPr>
            <p:cNvPr id="53" name="íṩḻídè"/>
            <p:cNvSpPr txBox="1"/>
            <p:nvPr/>
          </p:nvSpPr>
          <p:spPr bwMode="auto">
            <a:xfrm>
              <a:off x="1137914" y="4323816"/>
              <a:ext cx="268739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t>基本内容</a:t>
              </a:r>
              <a:endParaRPr lang="zh-CN" altLang="en-US" sz="2000" b="1" dirty="0"/>
            </a:p>
          </p:txBody>
        </p:sp>
        <p:sp>
          <p:nvSpPr>
            <p:cNvPr id="54" name="i$ľîḓê"/>
            <p:cNvSpPr/>
            <p:nvPr/>
          </p:nvSpPr>
          <p:spPr bwMode="auto">
            <a:xfrm>
              <a:off x="1137914" y="4765622"/>
              <a:ext cx="268739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dirty="0"/>
                <a:t>完整聚合数字贸易所有类型的服务要素</a:t>
              </a:r>
              <a:endParaRPr lang="en-US" altLang="zh-CN" dirty="0"/>
            </a:p>
          </p:txBody>
        </p:sp>
      </p:grpSp>
      <p:grpSp>
        <p:nvGrpSpPr>
          <p:cNvPr id="55" name="组合 54"/>
          <p:cNvGrpSpPr/>
          <p:nvPr/>
        </p:nvGrpSpPr>
        <p:grpSpPr>
          <a:xfrm>
            <a:off x="5994006" y="4155147"/>
            <a:ext cx="2856646" cy="1391186"/>
            <a:chOff x="1137914" y="4323816"/>
            <a:chExt cx="2687394" cy="1308761"/>
          </a:xfrm>
        </p:grpSpPr>
        <p:sp>
          <p:nvSpPr>
            <p:cNvPr id="56" name="íṩḻídè"/>
            <p:cNvSpPr txBox="1"/>
            <p:nvPr/>
          </p:nvSpPr>
          <p:spPr bwMode="auto">
            <a:xfrm>
              <a:off x="1137914" y="4323816"/>
              <a:ext cx="2687394"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zh-CN" altLang="en-US" sz="2000" b="1" dirty="0"/>
                <a:t>正式提出</a:t>
              </a:r>
              <a:endParaRPr lang="zh-CN" altLang="en-US" sz="2000" b="1" dirty="0"/>
            </a:p>
          </p:txBody>
        </p:sp>
        <p:sp>
          <p:nvSpPr>
            <p:cNvPr id="57" name="i$ľîḓê"/>
            <p:cNvSpPr/>
            <p:nvPr/>
          </p:nvSpPr>
          <p:spPr bwMode="auto">
            <a:xfrm>
              <a:off x="1137914" y="4765622"/>
              <a:ext cx="2687394"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en-US" altLang="zh-CN" sz="1400" dirty="0"/>
                <a:t>马</a:t>
              </a:r>
              <a:r>
                <a:rPr lang="zh-CN" altLang="en-US" sz="1400" dirty="0"/>
                <a:t>云在</a:t>
              </a:r>
              <a:r>
                <a:rPr lang="en-US" altLang="zh-CN" sz="1400" dirty="0"/>
                <a:t>博鳌亚洲论坛提出世界电子贸易平台</a:t>
              </a:r>
              <a:endParaRPr lang="en-US" altLang="zh-CN" sz="1400" dirty="0"/>
            </a:p>
            <a:p>
              <a:pPr algn="ctr">
                <a:lnSpc>
                  <a:spcPct val="150000"/>
                </a:lnSpc>
              </a:pPr>
              <a:r>
                <a:rPr lang="en-US" altLang="zh-CN" sz="1400" dirty="0"/>
                <a:t>“</a:t>
              </a:r>
              <a:r>
                <a:rPr lang="zh-CN" altLang="en-US" sz="1400" dirty="0"/>
                <a:t>全球买</a:t>
              </a:r>
              <a:r>
                <a:rPr lang="en-US" altLang="zh-CN" sz="1400" dirty="0"/>
                <a:t> </a:t>
              </a:r>
              <a:r>
                <a:rPr lang="zh-CN" altLang="en-US" sz="1400" dirty="0"/>
                <a:t>全球卖</a:t>
              </a:r>
              <a:r>
                <a:rPr lang="en-US" altLang="zh-CN" sz="1400" dirty="0"/>
                <a:t>”</a:t>
              </a:r>
              <a:endParaRPr lang="en-US" altLang="zh-CN" sz="1400" dirty="0"/>
            </a:p>
          </p:txBody>
        </p:sp>
      </p:grpSp>
      <p:pic>
        <p:nvPicPr>
          <p:cNvPr id="5" name="图片 4" descr="timg"/>
          <p:cNvPicPr>
            <a:picLocks noChangeAspect="1"/>
          </p:cNvPicPr>
          <p:nvPr/>
        </p:nvPicPr>
        <p:blipFill>
          <a:blip r:embed="rId1"/>
          <a:srcRect l="4621" r="7432" b="11069"/>
          <a:stretch>
            <a:fillRect/>
          </a:stretch>
        </p:blipFill>
        <p:spPr>
          <a:xfrm>
            <a:off x="11170285" y="0"/>
            <a:ext cx="1021715" cy="10388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图片 1" descr="2023-10-06 18:57:01.248000"/>
          <p:cNvPicPr>
            <a:picLocks noGrp="1" noChangeAspect="1"/>
          </p:cNvPicPr>
          <p:nvPr>
            <p:ph idx="1"/>
            <p:custDataLst>
              <p:tags r:id="rId1"/>
            </p:custDataLst>
          </p:nvPr>
        </p:nvPicPr>
        <p:blipFill>
          <a:blip r:embed="rId2"/>
          <a:stretch>
            <a:fillRect/>
          </a:stretch>
        </p:blipFill>
        <p:spPr>
          <a:xfrm>
            <a:off x="2437130" y="1223645"/>
            <a:ext cx="7315200" cy="48196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2.2 </a:t>
            </a:r>
            <a:r>
              <a:rPr lang="zh-CN" altLang="en-US" dirty="0"/>
              <a:t>实践应用</a:t>
            </a:r>
            <a:r>
              <a:rPr lang="en-US" altLang="zh-CN" dirty="0"/>
              <a:t>——</a:t>
            </a:r>
            <a:r>
              <a:rPr lang="zh-CN" altLang="en-US" dirty="0"/>
              <a:t>义乌</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fd47db05-77a5-4915-8729-7e3a5a8666f1"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152009" y="1130300"/>
            <a:ext cx="11378229" cy="5727700"/>
            <a:chOff x="152009" y="1130300"/>
            <a:chExt cx="11378229" cy="5727700"/>
          </a:xfrm>
        </p:grpSpPr>
        <p:sp>
          <p:nvSpPr>
            <p:cNvPr id="6" name="işļíḍe"/>
            <p:cNvSpPr/>
            <p:nvPr/>
          </p:nvSpPr>
          <p:spPr>
            <a:xfrm flipH="1">
              <a:off x="1127128" y="1130300"/>
              <a:ext cx="4397554" cy="5727700"/>
            </a:xfrm>
            <a:prstGeom prst="parallelogram">
              <a:avLst>
                <a:gd name="adj" fmla="val 63173"/>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zh-CN" altLang="en-US" sz="2000" b="1" dirty="0"/>
            </a:p>
          </p:txBody>
        </p:sp>
        <p:grpSp>
          <p:nvGrpSpPr>
            <p:cNvPr id="7" name="ïṩļíḑé"/>
            <p:cNvGrpSpPr/>
            <p:nvPr/>
          </p:nvGrpSpPr>
          <p:grpSpPr>
            <a:xfrm>
              <a:off x="152009" y="2467086"/>
              <a:ext cx="5577385" cy="2889348"/>
              <a:chOff x="2459596" y="1610580"/>
              <a:chExt cx="7272808" cy="3767656"/>
            </a:xfrm>
          </p:grpSpPr>
          <p:sp>
            <p:nvSpPr>
              <p:cNvPr id="28" name="í$ḻíḓè"/>
              <p:cNvSpPr/>
              <p:nvPr/>
            </p:nvSpPr>
            <p:spPr>
              <a:xfrm>
                <a:off x="3215253" y="1628800"/>
                <a:ext cx="5761494" cy="3651552"/>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sp>
            <p:nvSpPr>
              <p:cNvPr id="29" name="íṧlïďé"/>
              <p:cNvSpPr/>
              <p:nvPr/>
            </p:nvSpPr>
            <p:spPr>
              <a:xfrm>
                <a:off x="3228835" y="1644767"/>
                <a:ext cx="5734330" cy="3619617"/>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dirty="0"/>
              </a:p>
            </p:txBody>
          </p:sp>
          <p:sp>
            <p:nvSpPr>
              <p:cNvPr id="30" name="ïş1ïdê"/>
              <p:cNvSpPr/>
              <p:nvPr/>
            </p:nvSpPr>
            <p:spPr>
              <a:xfrm>
                <a:off x="6040055" y="1707676"/>
                <a:ext cx="111889" cy="111889"/>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grpSp>
            <p:nvGrpSpPr>
              <p:cNvPr id="31" name="íṣļïḍé"/>
              <p:cNvGrpSpPr/>
              <p:nvPr/>
            </p:nvGrpSpPr>
            <p:grpSpPr>
              <a:xfrm>
                <a:off x="2459596" y="5232543"/>
                <a:ext cx="7272808" cy="145693"/>
                <a:chOff x="-1348120" y="5777968"/>
                <a:chExt cx="9361040" cy="187524"/>
              </a:xfrm>
            </p:grpSpPr>
            <p:sp>
              <p:nvSpPr>
                <p:cNvPr id="34" name="iṣḻiḑê"/>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sp>
              <p:nvSpPr>
                <p:cNvPr id="35" name="íSḻïḓe"/>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grpSp>
          <p:sp>
            <p:nvSpPr>
              <p:cNvPr id="33" name="íṥḻîdè"/>
              <p:cNvSpPr/>
              <p:nvPr/>
            </p:nvSpPr>
            <p:spPr>
              <a:xfrm>
                <a:off x="7010658" y="1610580"/>
                <a:ext cx="1966089" cy="3651552"/>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dirty="0"/>
              </a:p>
            </p:txBody>
          </p:sp>
        </p:grpSp>
        <p:cxnSp>
          <p:nvCxnSpPr>
            <p:cNvPr id="8" name="直接连接符 7"/>
            <p:cNvCxnSpPr/>
            <p:nvPr/>
          </p:nvCxnSpPr>
          <p:spPr>
            <a:xfrm>
              <a:off x="5729395" y="2403000"/>
              <a:ext cx="5800393" cy="0"/>
            </a:xfrm>
            <a:prstGeom prst="line">
              <a:avLst/>
            </a:prstGeom>
            <a:ln w="952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îS1ídé"/>
            <p:cNvGrpSpPr/>
            <p:nvPr/>
          </p:nvGrpSpPr>
          <p:grpSpPr>
            <a:xfrm>
              <a:off x="5676808" y="2691384"/>
              <a:ext cx="5853430" cy="1007110"/>
              <a:chOff x="5667508" y="2817384"/>
              <a:chExt cx="5853430" cy="1007110"/>
            </a:xfrm>
          </p:grpSpPr>
          <p:grpSp>
            <p:nvGrpSpPr>
              <p:cNvPr id="22" name="ïšlïḍè"/>
              <p:cNvGrpSpPr/>
              <p:nvPr/>
            </p:nvGrpSpPr>
            <p:grpSpPr>
              <a:xfrm>
                <a:off x="5667508" y="2895718"/>
                <a:ext cx="537820" cy="537824"/>
                <a:chOff x="5371847" y="2312243"/>
                <a:chExt cx="656438" cy="656442"/>
              </a:xfrm>
            </p:grpSpPr>
            <p:sp>
              <p:nvSpPr>
                <p:cNvPr id="26" name="iš1ïďé"/>
                <p:cNvSpPr/>
                <p:nvPr/>
              </p:nvSpPr>
              <p:spPr>
                <a:xfrm>
                  <a:off x="5371847" y="2312243"/>
                  <a:ext cx="656438" cy="656442"/>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27" name="ísḻîḋê"/>
                <p:cNvSpPr/>
                <p:nvPr/>
              </p:nvSpPr>
              <p:spPr bwMode="auto">
                <a:xfrm>
                  <a:off x="5532705" y="2476366"/>
                  <a:ext cx="334720" cy="328193"/>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7200" dirty="0"/>
                </a:p>
              </p:txBody>
            </p:sp>
          </p:grpSp>
          <p:sp>
            <p:nvSpPr>
              <p:cNvPr id="25" name="íṥ1iḍè"/>
              <p:cNvSpPr txBox="1"/>
              <p:nvPr/>
            </p:nvSpPr>
            <p:spPr>
              <a:xfrm>
                <a:off x="6357753" y="2817384"/>
                <a:ext cx="5163185" cy="1007110"/>
              </a:xfrm>
              <a:prstGeom prst="rect">
                <a:avLst/>
              </a:prstGeom>
              <a:noFill/>
            </p:spPr>
            <p:txBody>
              <a:bodyPr wrap="none" lIns="90000" tIns="46800" rIns="90000" bIns="46800" rtlCol="0" anchor="ctr">
                <a:normAutofit/>
              </a:bodyPr>
              <a:lstStyle/>
              <a:p>
                <a:r>
                  <a:rPr lang="zh-CN" altLang="en-US" sz="1600" b="1" dirty="0"/>
                  <a:t>灵活库存</a:t>
                </a:r>
                <a:r>
                  <a:rPr lang="en-US" altLang="zh-CN" sz="1600" b="1" dirty="0"/>
                  <a:t> </a:t>
                </a:r>
                <a:endParaRPr lang="en-US" altLang="zh-CN" sz="1600" b="1" dirty="0"/>
              </a:p>
              <a:p>
                <a:r>
                  <a:rPr lang="zh-CN" altLang="en-US" sz="1600" b="1" dirty="0"/>
                  <a:t>降低囤货风险</a:t>
                </a:r>
                <a:endParaRPr lang="zh-CN" altLang="en-US" sz="1600" b="1" dirty="0"/>
              </a:p>
              <a:p>
                <a:r>
                  <a:rPr lang="zh-CN" altLang="en-US" sz="1600" b="1" dirty="0"/>
                  <a:t>减少大规模资金投入</a:t>
                </a:r>
                <a:endParaRPr lang="zh-CN" altLang="en-US" sz="1600" b="1" dirty="0"/>
              </a:p>
            </p:txBody>
          </p:sp>
        </p:grpSp>
        <p:grpSp>
          <p:nvGrpSpPr>
            <p:cNvPr id="10" name="íšļîḑê"/>
            <p:cNvGrpSpPr/>
            <p:nvPr/>
          </p:nvGrpSpPr>
          <p:grpSpPr>
            <a:xfrm>
              <a:off x="5676808" y="4545033"/>
              <a:ext cx="5853430" cy="981075"/>
              <a:chOff x="5667508" y="4671033"/>
              <a:chExt cx="5853430" cy="981075"/>
            </a:xfrm>
          </p:grpSpPr>
          <p:grpSp>
            <p:nvGrpSpPr>
              <p:cNvPr id="16" name="iṣlîḑé"/>
              <p:cNvGrpSpPr/>
              <p:nvPr/>
            </p:nvGrpSpPr>
            <p:grpSpPr>
              <a:xfrm>
                <a:off x="5667508" y="4749367"/>
                <a:ext cx="537820" cy="537824"/>
                <a:chOff x="5371847" y="2312243"/>
                <a:chExt cx="656438" cy="656442"/>
              </a:xfrm>
            </p:grpSpPr>
            <p:sp>
              <p:nvSpPr>
                <p:cNvPr id="20" name="ïṩḷiḑé"/>
                <p:cNvSpPr/>
                <p:nvPr/>
              </p:nvSpPr>
              <p:spPr>
                <a:xfrm>
                  <a:off x="5371847" y="2312243"/>
                  <a:ext cx="656438" cy="656442"/>
                </a:xfrm>
                <a:prstGeom prst="ellipse">
                  <a:avLst/>
                </a:prstGeom>
                <a:solidFill>
                  <a:schemeClr val="accent3"/>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dirty="0"/>
                </a:p>
              </p:txBody>
            </p:sp>
            <p:sp>
              <p:nvSpPr>
                <p:cNvPr id="21" name="iṥľîďé"/>
                <p:cNvSpPr/>
                <p:nvPr/>
              </p:nvSpPr>
              <p:spPr bwMode="auto">
                <a:xfrm>
                  <a:off x="5532705" y="2473322"/>
                  <a:ext cx="334720" cy="334280"/>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txBody>
                <a:bodyPr vert="horz" wrap="square" lIns="182832" tIns="91416" rIns="182832" bIns="91416" numCol="1" anchor="t" anchorCtr="0" compatLnSpc="1"/>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US" sz="7200" dirty="0"/>
                </a:p>
              </p:txBody>
            </p:sp>
          </p:grpSp>
          <p:sp>
            <p:nvSpPr>
              <p:cNvPr id="19" name="išliḋê"/>
              <p:cNvSpPr txBox="1"/>
              <p:nvPr/>
            </p:nvSpPr>
            <p:spPr>
              <a:xfrm>
                <a:off x="6357753" y="4671033"/>
                <a:ext cx="5163185" cy="981075"/>
              </a:xfrm>
              <a:prstGeom prst="rect">
                <a:avLst/>
              </a:prstGeom>
              <a:noFill/>
            </p:spPr>
            <p:txBody>
              <a:bodyPr wrap="none" lIns="90000" tIns="46800" rIns="90000" bIns="46800" rtlCol="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600" b="1" dirty="0"/>
                  <a:t>推动创新</a:t>
                </a:r>
                <a:endParaRPr lang="zh-CN" altLang="en-US" sz="1600" b="1" dirty="0"/>
              </a:p>
              <a:p>
                <a:r>
                  <a:rPr lang="zh-CN" altLang="en-US" sz="1600" b="1" dirty="0"/>
                  <a:t>设计研发</a:t>
                </a:r>
                <a:endParaRPr lang="zh-CN" altLang="en-US" sz="1600" b="1" dirty="0"/>
              </a:p>
              <a:p>
                <a:r>
                  <a:rPr lang="zh-CN" altLang="en-US" sz="1600" b="1" dirty="0"/>
                  <a:t>微笑曲线两边攀爬</a:t>
                </a:r>
                <a:endParaRPr lang="zh-CN" altLang="en-US" sz="1600" b="1" dirty="0"/>
              </a:p>
            </p:txBody>
          </p:sp>
        </p:grpSp>
        <p:cxnSp>
          <p:nvCxnSpPr>
            <p:cNvPr id="11" name="直接连接符 10"/>
            <p:cNvCxnSpPr/>
            <p:nvPr/>
          </p:nvCxnSpPr>
          <p:spPr>
            <a:xfrm>
              <a:off x="5676808" y="4160980"/>
              <a:ext cx="5852980"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2" name="îsľidé"/>
            <p:cNvSpPr/>
            <p:nvPr/>
          </p:nvSpPr>
          <p:spPr bwMode="auto">
            <a:xfrm>
              <a:off x="4728407" y="3489245"/>
              <a:ext cx="822142" cy="822140"/>
            </a:xfrm>
            <a:prstGeom prst="ellipse">
              <a:avLst/>
            </a:prstGeom>
            <a:solidFill>
              <a:schemeClr val="tx1">
                <a:lumMod val="50000"/>
                <a:lumOff val="50000"/>
              </a:schemeClr>
            </a:solidFill>
            <a:ln w="38100">
              <a:solidFill>
                <a:schemeClr val="bg1"/>
              </a:solid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Text</a:t>
              </a:r>
              <a:endParaRPr lang="zh-CN" altLang="en-US" sz="1400" b="1" dirty="0">
                <a:solidFill>
                  <a:schemeClr val="bg1"/>
                </a:solidFill>
              </a:endParaRPr>
            </a:p>
          </p:txBody>
        </p:sp>
        <p:cxnSp>
          <p:nvCxnSpPr>
            <p:cNvPr id="13" name="直接箭头连接符 12"/>
            <p:cNvCxnSpPr>
              <a:stCxn id="12" idx="7"/>
              <a:endCxn id="26" idx="3"/>
            </p:cNvCxnSpPr>
            <p:nvPr/>
          </p:nvCxnSpPr>
          <p:spPr>
            <a:xfrm flipV="1">
              <a:off x="5430149" y="3228779"/>
              <a:ext cx="325421" cy="380866"/>
            </a:xfrm>
            <a:prstGeom prst="straightConnector1">
              <a:avLst/>
            </a:prstGeom>
            <a:ln w="3175" cap="rnd">
              <a:solidFill>
                <a:schemeClr val="bg1">
                  <a:lumMod val="8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a:stCxn id="12" idx="5"/>
              <a:endCxn id="20" idx="1"/>
            </p:cNvCxnSpPr>
            <p:nvPr/>
          </p:nvCxnSpPr>
          <p:spPr>
            <a:xfrm>
              <a:off x="5430149" y="4190985"/>
              <a:ext cx="325421" cy="511145"/>
            </a:xfrm>
            <a:prstGeom prst="straightConnector1">
              <a:avLst/>
            </a:prstGeom>
            <a:ln w="3175" cap="rnd">
              <a:solidFill>
                <a:schemeClr val="bg1">
                  <a:lumMod val="85000"/>
                </a:schemeClr>
              </a:solidFill>
              <a:round/>
              <a:headEnd type="none"/>
              <a:tailEnd type="triangle"/>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37" name="图片 2" descr="2023-10-06 19:00:51.165000"/>
          <p:cNvPicPr>
            <a:picLocks noChangeAspect="1"/>
          </p:cNvPicPr>
          <p:nvPr/>
        </p:nvPicPr>
        <p:blipFill>
          <a:blip r:embed="rId3"/>
          <a:stretch>
            <a:fillRect/>
          </a:stretch>
        </p:blipFill>
        <p:spPr>
          <a:xfrm>
            <a:off x="200660" y="2162810"/>
            <a:ext cx="5396230" cy="379603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生态链金融核心</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687279" y="1143496"/>
            <a:ext cx="11302770" cy="5714504"/>
            <a:chOff x="687279" y="1143496"/>
            <a:chExt cx="11302770" cy="5714504"/>
          </a:xfrm>
        </p:grpSpPr>
        <p:sp>
          <p:nvSpPr>
            <p:cNvPr id="6" name="ïŝlïdè"/>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sp>
          <p:nvSpPr>
            <p:cNvPr id="19" name="iṩlíḍé"/>
            <p:cNvSpPr txBox="1"/>
            <p:nvPr/>
          </p:nvSpPr>
          <p:spPr bwMode="auto">
            <a:xfrm>
              <a:off x="687279" y="1143496"/>
              <a:ext cx="738872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7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价值</a:t>
              </a:r>
              <a:endParaRPr lang="zh-CN" altLang="en-US" sz="2400" b="1" dirty="0"/>
            </a:p>
          </p:txBody>
        </p:sp>
        <p:cxnSp>
          <p:nvCxnSpPr>
            <p:cNvPr id="8" name="直接连接符 7"/>
            <p:cNvCxnSpPr/>
            <p:nvPr/>
          </p:nvCxnSpPr>
          <p:spPr>
            <a:xfrm>
              <a:off x="687279" y="2799000"/>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íṩ1îďê"/>
            <p:cNvGrpSpPr/>
            <p:nvPr/>
          </p:nvGrpSpPr>
          <p:grpSpPr>
            <a:xfrm>
              <a:off x="687279" y="3356470"/>
              <a:ext cx="7388720" cy="1254907"/>
              <a:chOff x="687279" y="2984347"/>
              <a:chExt cx="7388720" cy="1254907"/>
            </a:xfrm>
          </p:grpSpPr>
          <p:sp>
            <p:nvSpPr>
              <p:cNvPr id="15" name="i$ḻiḍê"/>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a:solidFill>
                    <a:schemeClr val="bg2"/>
                  </a:solidFill>
                </a:endParaRPr>
              </a:p>
            </p:txBody>
          </p:sp>
          <p:sp>
            <p:nvSpPr>
              <p:cNvPr id="16" name="íṩḻíḓe"/>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01.</a:t>
                </a:r>
                <a:endParaRPr lang="en-US" altLang="zh-CN" sz="2000" b="1" dirty="0"/>
              </a:p>
            </p:txBody>
          </p:sp>
          <p:sp>
            <p:nvSpPr>
              <p:cNvPr id="17" name="îṣliḑê"/>
              <p:cNvSpPr/>
              <p:nvPr/>
            </p:nvSpPr>
            <p:spPr bwMode="auto">
              <a:xfrm>
                <a:off x="1011000" y="3426153"/>
                <a:ext cx="7064999"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600" dirty="0"/>
                  <a:t>首先假设存在两条无关的供应链 SC1 和 SC2，其中 SC1 中包含企业 X1、X3、X5、X7，而 SC2 包含企业 X2、X4、X6</a:t>
                </a:r>
                <a:endParaRPr lang="en-US" altLang="zh-CN" sz="1600" dirty="0"/>
              </a:p>
            </p:txBody>
          </p:sp>
        </p:grpSp>
        <p:grpSp>
          <p:nvGrpSpPr>
            <p:cNvPr id="10" name="ïşḻíḑè"/>
            <p:cNvGrpSpPr/>
            <p:nvPr/>
          </p:nvGrpSpPr>
          <p:grpSpPr>
            <a:xfrm>
              <a:off x="687279" y="4891893"/>
              <a:ext cx="7388720" cy="441805"/>
              <a:chOff x="687279" y="2984347"/>
              <a:chExt cx="7388720" cy="441805"/>
            </a:xfrm>
          </p:grpSpPr>
          <p:sp>
            <p:nvSpPr>
              <p:cNvPr id="12" name="îšļïḋe"/>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a:solidFill>
                    <a:schemeClr val="bg2"/>
                  </a:solidFill>
                </a:endParaRPr>
              </a:p>
            </p:txBody>
          </p:sp>
          <p:sp>
            <p:nvSpPr>
              <p:cNvPr id="13" name="iSļïḍê"/>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02.</a:t>
                </a:r>
                <a:endParaRPr lang="en-US" altLang="zh-CN" sz="2000" b="1" dirty="0"/>
              </a:p>
            </p:txBody>
          </p:sp>
        </p:grpSp>
        <p:cxnSp>
          <p:nvCxnSpPr>
            <p:cNvPr id="11" name="直接连接符 10"/>
            <p:cNvCxnSpPr/>
            <p:nvPr/>
          </p:nvCxnSpPr>
          <p:spPr>
            <a:xfrm>
              <a:off x="1101000" y="4734000"/>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3" name="图片 3" descr="2023-10-06 19:20:17.540000"/>
          <p:cNvPicPr>
            <a:picLocks noChangeAspect="1"/>
          </p:cNvPicPr>
          <p:nvPr/>
        </p:nvPicPr>
        <p:blipFill>
          <a:blip r:embed="rId3"/>
          <a:stretch>
            <a:fillRect/>
          </a:stretch>
        </p:blipFill>
        <p:spPr>
          <a:xfrm>
            <a:off x="7629525" y="1362710"/>
            <a:ext cx="4191635" cy="518922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生态链金融核心</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687279" y="1143496"/>
            <a:ext cx="11302770" cy="5714504"/>
            <a:chOff x="687279" y="1143496"/>
            <a:chExt cx="11302770" cy="5714504"/>
          </a:xfrm>
        </p:grpSpPr>
        <p:sp>
          <p:nvSpPr>
            <p:cNvPr id="6" name="ïŝlïdè"/>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sp>
          <p:nvSpPr>
            <p:cNvPr id="19" name="iṩlíḍé"/>
            <p:cNvSpPr txBox="1"/>
            <p:nvPr/>
          </p:nvSpPr>
          <p:spPr bwMode="auto">
            <a:xfrm>
              <a:off x="687279" y="1143496"/>
              <a:ext cx="738872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7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价值</a:t>
              </a:r>
              <a:endParaRPr lang="zh-CN" altLang="en-US" sz="2400" b="1" dirty="0"/>
            </a:p>
          </p:txBody>
        </p:sp>
        <p:cxnSp>
          <p:nvCxnSpPr>
            <p:cNvPr id="8" name="直接连接符 7"/>
            <p:cNvCxnSpPr/>
            <p:nvPr/>
          </p:nvCxnSpPr>
          <p:spPr>
            <a:xfrm>
              <a:off x="687279" y="2799000"/>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íṩ1îďê"/>
            <p:cNvGrpSpPr/>
            <p:nvPr/>
          </p:nvGrpSpPr>
          <p:grpSpPr>
            <a:xfrm>
              <a:off x="687279" y="3356470"/>
              <a:ext cx="7388720" cy="1254907"/>
              <a:chOff x="687279" y="2984347"/>
              <a:chExt cx="7388720" cy="1254907"/>
            </a:xfrm>
          </p:grpSpPr>
          <p:sp>
            <p:nvSpPr>
              <p:cNvPr id="15" name="i$ḻiḍê"/>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6" name="íṩḻíḓe"/>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01.</a:t>
                </a:r>
                <a:endParaRPr lang="en-US" altLang="zh-CN" sz="2000" b="1" dirty="0"/>
              </a:p>
            </p:txBody>
          </p:sp>
          <p:sp>
            <p:nvSpPr>
              <p:cNvPr id="17" name="îṣliḑê"/>
              <p:cNvSpPr/>
              <p:nvPr/>
            </p:nvSpPr>
            <p:spPr bwMode="auto">
              <a:xfrm>
                <a:off x="1011000" y="3426153"/>
                <a:ext cx="7064999"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600" dirty="0"/>
                  <a:t>首先假设存在两条无关的供应链 SC1 和 SC2，其中 SC1 中包含企业 X1、X3、X5、X7，而 SC2 包含企业 X2、X4、X6</a:t>
                </a:r>
                <a:endParaRPr lang="en-US" altLang="zh-CN" sz="1600" dirty="0"/>
              </a:p>
            </p:txBody>
          </p:sp>
        </p:grpSp>
        <p:grpSp>
          <p:nvGrpSpPr>
            <p:cNvPr id="10" name="ïşḻíḑè"/>
            <p:cNvGrpSpPr/>
            <p:nvPr/>
          </p:nvGrpSpPr>
          <p:grpSpPr>
            <a:xfrm>
              <a:off x="687279" y="4891893"/>
              <a:ext cx="7388720" cy="1254907"/>
              <a:chOff x="687279" y="2984347"/>
              <a:chExt cx="7388720" cy="1254907"/>
            </a:xfrm>
          </p:grpSpPr>
          <p:sp>
            <p:nvSpPr>
              <p:cNvPr id="12" name="îšļïḋe"/>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3" name="iSļïḍê"/>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02.</a:t>
                </a:r>
                <a:endParaRPr lang="zh-CN" altLang="en-US" sz="2000" b="1" dirty="0"/>
              </a:p>
            </p:txBody>
          </p:sp>
          <p:sp>
            <p:nvSpPr>
              <p:cNvPr id="14" name="ïṣḻiḋé"/>
              <p:cNvSpPr/>
              <p:nvPr/>
            </p:nvSpPr>
            <p:spPr bwMode="auto">
              <a:xfrm>
                <a:off x="1011000" y="3426153"/>
                <a:ext cx="7064999"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600" dirty="0"/>
                  <a:t>现在假设 SC1 和 SC2 都属于产业链，则通过关键企业 X4 、X5 将两个供应链相互连接</a:t>
                </a:r>
                <a:endParaRPr lang="en-US" altLang="zh-CN" sz="1600" dirty="0"/>
              </a:p>
            </p:txBody>
          </p:sp>
        </p:grpSp>
        <p:cxnSp>
          <p:nvCxnSpPr>
            <p:cNvPr id="11" name="直接连接符 10"/>
            <p:cNvCxnSpPr/>
            <p:nvPr/>
          </p:nvCxnSpPr>
          <p:spPr>
            <a:xfrm>
              <a:off x="1101000" y="4734000"/>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0" name="图片 4" descr="2023-10-06 19:21:03.194000"/>
          <p:cNvPicPr>
            <a:picLocks noChangeAspect="1"/>
          </p:cNvPicPr>
          <p:nvPr/>
        </p:nvPicPr>
        <p:blipFill>
          <a:blip r:embed="rId3"/>
          <a:stretch>
            <a:fillRect/>
          </a:stretch>
        </p:blipFill>
        <p:spPr>
          <a:xfrm>
            <a:off x="7415530" y="1318895"/>
            <a:ext cx="4776470" cy="506539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生态链金融核心</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687279" y="1143496"/>
            <a:ext cx="11302770" cy="5714504"/>
            <a:chOff x="687279" y="1143496"/>
            <a:chExt cx="11302770" cy="5714504"/>
          </a:xfrm>
        </p:grpSpPr>
        <p:sp>
          <p:nvSpPr>
            <p:cNvPr id="6" name="ïŝlïdè"/>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grpSp>
          <p:nvGrpSpPr>
            <p:cNvPr id="7" name="ïŝlíḑé"/>
            <p:cNvGrpSpPr/>
            <p:nvPr/>
          </p:nvGrpSpPr>
          <p:grpSpPr>
            <a:xfrm>
              <a:off x="687279" y="1143496"/>
              <a:ext cx="7388721" cy="1655504"/>
              <a:chOff x="687278" y="2398652"/>
              <a:chExt cx="3524773" cy="1655504"/>
            </a:xfrm>
          </p:grpSpPr>
          <p:sp>
            <p:nvSpPr>
              <p:cNvPr id="18" name="ïṧḷíḍe"/>
              <p:cNvSpPr/>
              <p:nvPr/>
            </p:nvSpPr>
            <p:spPr>
              <a:xfrm>
                <a:off x="687278" y="2840457"/>
                <a:ext cx="3524773" cy="121369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fontScale="92500"/>
              </a:bodyPr>
              <a:lstStyle/>
              <a:p>
                <a:pPr>
                  <a:lnSpc>
                    <a:spcPct val="150000"/>
                  </a:lnSpc>
                  <a:spcBef>
                    <a:spcPct val="0"/>
                  </a:spcBef>
                </a:pPr>
                <a:r>
                  <a:rPr lang="en-US" altLang="zh-CN" sz="1400" dirty="0"/>
                  <a:t>第一，通过 X4 的已知信用，产生了 碰撞点)[6] 从而使得 X2 、X1 ; X2 、X3 信用关联不再是相互独立的，相互之间可以进行增信。</a:t>
                </a:r>
                <a:endParaRPr lang="en-US" altLang="zh-CN" sz="1400" dirty="0"/>
              </a:p>
              <a:p>
                <a:pPr>
                  <a:lnSpc>
                    <a:spcPct val="150000"/>
                  </a:lnSpc>
                  <a:spcBef>
                    <a:spcPct val="0"/>
                  </a:spcBef>
                </a:pPr>
                <a:r>
                  <a:rPr lang="en-US" altLang="zh-CN" sz="1400" dirty="0"/>
                  <a:t>第二，通过 X4 的已知信用，X2 和 X7 信用依然是相互独立 的，相互并不能进行增信。但是 X7 同时也是 X4 、X5 的碰撞点， 因此可以通过 X4 、X5 进行增信。</a:t>
                </a:r>
                <a:endParaRPr lang="en-US" altLang="zh-CN" sz="1400" dirty="0"/>
              </a:p>
            </p:txBody>
          </p:sp>
          <p:sp>
            <p:nvSpPr>
              <p:cNvPr id="19" name="iṩlíḍé"/>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7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结论</a:t>
                </a:r>
                <a:endParaRPr lang="zh-CN" altLang="en-US" sz="2400" b="1" dirty="0"/>
              </a:p>
            </p:txBody>
          </p:sp>
        </p:grpSp>
        <p:cxnSp>
          <p:nvCxnSpPr>
            <p:cNvPr id="8" name="直接连接符 7"/>
            <p:cNvCxnSpPr/>
            <p:nvPr/>
          </p:nvCxnSpPr>
          <p:spPr>
            <a:xfrm>
              <a:off x="687279" y="2799000"/>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íṩ1îďê"/>
            <p:cNvGrpSpPr/>
            <p:nvPr/>
          </p:nvGrpSpPr>
          <p:grpSpPr>
            <a:xfrm>
              <a:off x="687279" y="3356470"/>
              <a:ext cx="7388720" cy="1254907"/>
              <a:chOff x="687279" y="2984347"/>
              <a:chExt cx="7388720" cy="1254907"/>
            </a:xfrm>
          </p:grpSpPr>
          <p:sp>
            <p:nvSpPr>
              <p:cNvPr id="15" name="i$ḻiḍê"/>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6" name="íṩḻíḓe"/>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01.</a:t>
                </a:r>
                <a:endParaRPr lang="en-US" altLang="zh-CN" sz="2000" b="1" dirty="0"/>
              </a:p>
            </p:txBody>
          </p:sp>
          <p:sp>
            <p:nvSpPr>
              <p:cNvPr id="17" name="îṣliḑê"/>
              <p:cNvSpPr/>
              <p:nvPr/>
            </p:nvSpPr>
            <p:spPr bwMode="auto">
              <a:xfrm>
                <a:off x="1011000" y="3426153"/>
                <a:ext cx="7064999"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600" dirty="0"/>
                  <a:t>首先假设存在两条无关的供应链 SC1 和 SC2，其中 SC1 中包含企业 X1、X3、X5、X7，而 SC2 包含企业 X2、X4、X6</a:t>
                </a:r>
                <a:endParaRPr lang="en-US" altLang="zh-CN" sz="1600" dirty="0"/>
              </a:p>
            </p:txBody>
          </p:sp>
        </p:grpSp>
        <p:grpSp>
          <p:nvGrpSpPr>
            <p:cNvPr id="10" name="ïşḻíḑè"/>
            <p:cNvGrpSpPr/>
            <p:nvPr/>
          </p:nvGrpSpPr>
          <p:grpSpPr>
            <a:xfrm>
              <a:off x="687279" y="4891893"/>
              <a:ext cx="7388860" cy="1254760"/>
              <a:chOff x="687279" y="2984347"/>
              <a:chExt cx="7388860" cy="1254760"/>
            </a:xfrm>
          </p:grpSpPr>
          <p:sp>
            <p:nvSpPr>
              <p:cNvPr id="12" name="îšļïḋe"/>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3" name="iSļïḍê"/>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02.</a:t>
                </a:r>
                <a:endParaRPr lang="en-US" altLang="zh-CN" sz="2000" b="1" dirty="0"/>
              </a:p>
            </p:txBody>
          </p:sp>
          <p:sp>
            <p:nvSpPr>
              <p:cNvPr id="14" name="ïṣḻiḋé"/>
              <p:cNvSpPr/>
              <p:nvPr/>
            </p:nvSpPr>
            <p:spPr bwMode="auto">
              <a:xfrm>
                <a:off x="1011129" y="3078962"/>
                <a:ext cx="7065010" cy="1160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endParaRPr lang="en-US" altLang="zh-CN" sz="1600" dirty="0"/>
              </a:p>
              <a:p>
                <a:pPr marL="171450" indent="-171450">
                  <a:lnSpc>
                    <a:spcPct val="150000"/>
                  </a:lnSpc>
                  <a:buFont typeface="Arial" panose="020B0604020202020204" pitchFamily="34" charset="0"/>
                  <a:buChar char="•"/>
                </a:pPr>
                <a:r>
                  <a:rPr lang="en-US" altLang="zh-CN" sz="1600" dirty="0"/>
                  <a:t>    现在假设 SC1 和 SC2 都属于产业链，则通过关键企业 X4 、X5 将两个供应链相互连接</a:t>
                </a:r>
                <a:endParaRPr lang="en-US" altLang="zh-CN" sz="1600" dirty="0"/>
              </a:p>
            </p:txBody>
          </p:sp>
        </p:grpSp>
        <p:cxnSp>
          <p:nvCxnSpPr>
            <p:cNvPr id="11" name="直接连接符 10"/>
            <p:cNvCxnSpPr/>
            <p:nvPr/>
          </p:nvCxnSpPr>
          <p:spPr>
            <a:xfrm>
              <a:off x="1101000" y="4734000"/>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0" name="图片 4" descr="2023-10-06 19:21:03.194000"/>
          <p:cNvPicPr>
            <a:picLocks noChangeAspect="1"/>
          </p:cNvPicPr>
          <p:nvPr/>
        </p:nvPicPr>
        <p:blipFill>
          <a:blip r:embed="rId3"/>
          <a:stretch>
            <a:fillRect/>
          </a:stretch>
        </p:blipFill>
        <p:spPr>
          <a:xfrm>
            <a:off x="7415530" y="1318895"/>
            <a:ext cx="4776470" cy="50653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2.3 </a:t>
            </a:r>
            <a:r>
              <a:rPr lang="zh-CN" altLang="en-US" dirty="0"/>
              <a:t>生态链金融核心</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687279" y="1143496"/>
            <a:ext cx="11302770" cy="5714504"/>
            <a:chOff x="687279" y="1143496"/>
            <a:chExt cx="11302770" cy="5714504"/>
          </a:xfrm>
        </p:grpSpPr>
        <p:sp>
          <p:nvSpPr>
            <p:cNvPr id="6" name="ïŝlïdè"/>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grpSp>
          <p:nvGrpSpPr>
            <p:cNvPr id="7" name="ïŝlíḑé"/>
            <p:cNvGrpSpPr/>
            <p:nvPr/>
          </p:nvGrpSpPr>
          <p:grpSpPr>
            <a:xfrm>
              <a:off x="687279" y="1143496"/>
              <a:ext cx="7388721" cy="1655445"/>
              <a:chOff x="687278" y="2398652"/>
              <a:chExt cx="3524773" cy="1655445"/>
            </a:xfrm>
          </p:grpSpPr>
          <p:sp>
            <p:nvSpPr>
              <p:cNvPr id="18" name="ïṧḷíḍe"/>
              <p:cNvSpPr/>
              <p:nvPr/>
            </p:nvSpPr>
            <p:spPr>
              <a:xfrm>
                <a:off x="687278" y="2840612"/>
                <a:ext cx="3278864" cy="12134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fontScale="92500"/>
              </a:bodyPr>
              <a:lstStyle/>
              <a:p>
                <a:pPr>
                  <a:lnSpc>
                    <a:spcPct val="150000"/>
                  </a:lnSpc>
                  <a:spcBef>
                    <a:spcPct val="0"/>
                  </a:spcBef>
                </a:pPr>
                <a:r>
                  <a:rPr lang="en-US" altLang="zh-CN" sz="1400" dirty="0"/>
                  <a:t>在数字贸易中通过打造平台赋能信用生态，在交易中、在融资中，能够一定程度上改变处于末端的中小微企业的弱势地位，让信用价值由核心平台和核心企业向产业链上下游多级传 递，甚至通过线上化实现实时传递，将企业信用价值变现，也就是数字贸易生态链金融的核心。</a:t>
                </a:r>
                <a:endParaRPr lang="en-US" altLang="zh-CN" sz="1400" dirty="0"/>
              </a:p>
            </p:txBody>
          </p:sp>
          <p:sp>
            <p:nvSpPr>
              <p:cNvPr id="19" name="iṩlíḍé"/>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75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价值</a:t>
                </a:r>
                <a:endParaRPr lang="zh-CN" altLang="en-US" sz="2400" b="1" dirty="0"/>
              </a:p>
            </p:txBody>
          </p:sp>
        </p:grpSp>
        <p:cxnSp>
          <p:nvCxnSpPr>
            <p:cNvPr id="8" name="直接连接符 7"/>
            <p:cNvCxnSpPr/>
            <p:nvPr/>
          </p:nvCxnSpPr>
          <p:spPr>
            <a:xfrm>
              <a:off x="687279" y="2799000"/>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9" name="íṩ1îďê"/>
            <p:cNvGrpSpPr/>
            <p:nvPr/>
          </p:nvGrpSpPr>
          <p:grpSpPr>
            <a:xfrm>
              <a:off x="687279" y="3356470"/>
              <a:ext cx="7388720" cy="1254907"/>
              <a:chOff x="687279" y="2984347"/>
              <a:chExt cx="7388720" cy="1254907"/>
            </a:xfrm>
          </p:grpSpPr>
          <p:sp>
            <p:nvSpPr>
              <p:cNvPr id="15" name="i$ḻiḍê"/>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6" name="íṩḻíḓe"/>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01.</a:t>
                </a:r>
                <a:endParaRPr lang="en-US" altLang="zh-CN" sz="2000" b="1" dirty="0"/>
              </a:p>
            </p:txBody>
          </p:sp>
          <p:sp>
            <p:nvSpPr>
              <p:cNvPr id="17" name="îṣliḑê"/>
              <p:cNvSpPr/>
              <p:nvPr/>
            </p:nvSpPr>
            <p:spPr bwMode="auto">
              <a:xfrm>
                <a:off x="1011000" y="3426153"/>
                <a:ext cx="7064999" cy="813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r>
                  <a:rPr lang="en-US" altLang="zh-CN" sz="1600" dirty="0"/>
                  <a:t>首先假设存在两条无关的供应链 SC1 和 SC2，其中 SC1 中包含企业 X1、X3、X5、X7，而 SC2 包含企业 X2、X4、X6</a:t>
                </a:r>
                <a:endParaRPr lang="en-US" altLang="zh-CN" sz="1600" dirty="0"/>
              </a:p>
            </p:txBody>
          </p:sp>
        </p:grpSp>
        <p:grpSp>
          <p:nvGrpSpPr>
            <p:cNvPr id="10" name="ïşḻíḑè"/>
            <p:cNvGrpSpPr/>
            <p:nvPr/>
          </p:nvGrpSpPr>
          <p:grpSpPr>
            <a:xfrm>
              <a:off x="687279" y="4891893"/>
              <a:ext cx="7388860" cy="1254760"/>
              <a:chOff x="687279" y="2984347"/>
              <a:chExt cx="7388860" cy="1254760"/>
            </a:xfrm>
          </p:grpSpPr>
          <p:sp>
            <p:nvSpPr>
              <p:cNvPr id="12" name="îšļïḋe"/>
              <p:cNvSpPr/>
              <p:nvPr/>
            </p:nvSpPr>
            <p:spPr>
              <a:xfrm>
                <a:off x="687279" y="3124978"/>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sz="1800">
                  <a:solidFill>
                    <a:schemeClr val="bg2"/>
                  </a:solidFill>
                </a:endParaRPr>
              </a:p>
            </p:txBody>
          </p:sp>
          <p:sp>
            <p:nvSpPr>
              <p:cNvPr id="13" name="iSļïḍê"/>
              <p:cNvSpPr txBox="1"/>
              <p:nvPr/>
            </p:nvSpPr>
            <p:spPr bwMode="auto">
              <a:xfrm>
                <a:off x="1011000" y="298434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en-US" altLang="zh-CN" sz="2000" b="1" dirty="0"/>
                  <a:t>02.</a:t>
                </a:r>
                <a:endParaRPr lang="en-US" altLang="zh-CN" sz="2000" b="1" dirty="0"/>
              </a:p>
            </p:txBody>
          </p:sp>
          <p:sp>
            <p:nvSpPr>
              <p:cNvPr id="14" name="ïṣḻiḋé"/>
              <p:cNvSpPr/>
              <p:nvPr/>
            </p:nvSpPr>
            <p:spPr bwMode="auto">
              <a:xfrm>
                <a:off x="1011129" y="3078962"/>
                <a:ext cx="7065010" cy="1160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pPr>
                <a:endParaRPr lang="en-US" altLang="zh-CN" sz="1600" dirty="0"/>
              </a:p>
              <a:p>
                <a:pPr marL="171450" indent="-171450">
                  <a:lnSpc>
                    <a:spcPct val="150000"/>
                  </a:lnSpc>
                  <a:buFont typeface="Arial" panose="020B0604020202020204" pitchFamily="34" charset="0"/>
                  <a:buChar char="•"/>
                </a:pPr>
                <a:r>
                  <a:rPr lang="en-US" altLang="zh-CN" sz="1600" dirty="0"/>
                  <a:t>    现在假设 SC1 和 SC2 都属于产业链，则通过关键企业 X4 、X5 将两个供应链相互连接</a:t>
                </a:r>
                <a:endParaRPr lang="en-US" altLang="zh-CN" sz="1600" dirty="0"/>
              </a:p>
            </p:txBody>
          </p:sp>
        </p:grpSp>
        <p:cxnSp>
          <p:nvCxnSpPr>
            <p:cNvPr id="11" name="直接连接符 10"/>
            <p:cNvCxnSpPr/>
            <p:nvPr/>
          </p:nvCxnSpPr>
          <p:spPr>
            <a:xfrm>
              <a:off x="1101000" y="4734000"/>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0" name="图片 4" descr="2023-10-06 19:21:03.194000"/>
          <p:cNvPicPr>
            <a:picLocks noChangeAspect="1"/>
          </p:cNvPicPr>
          <p:nvPr/>
        </p:nvPicPr>
        <p:blipFill>
          <a:blip r:embed="rId3"/>
          <a:stretch>
            <a:fillRect/>
          </a:stretch>
        </p:blipFill>
        <p:spPr>
          <a:xfrm>
            <a:off x="7415530" y="1318895"/>
            <a:ext cx="4776470" cy="506539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26304" y="389079"/>
            <a:ext cx="12191365" cy="656792"/>
          </a:xfrm>
        </p:spPr>
        <p:txBody>
          <a:bodyPr>
            <a:noAutofit/>
          </a:bodyPr>
          <a:lstStyle/>
          <a:p>
            <a:r>
              <a:rPr lang="zh-CN" altLang="en-US" sz="4000" dirty="0">
                <a:latin typeface="华文中宋" panose="02010600040101010101" pitchFamily="2" charset="-122"/>
                <a:ea typeface="华文中宋" panose="02010600040101010101" pitchFamily="2" charset="-122"/>
              </a:rPr>
              <a:t>数字贸易金融服务体系对全球供应链的影响</a:t>
            </a:r>
            <a:endParaRPr lang="zh-CN" altLang="en-US" sz="4000" dirty="0">
              <a:latin typeface="华文中宋" panose="02010600040101010101" pitchFamily="2" charset="-122"/>
              <a:ea typeface="华文中宋" panose="02010600040101010101" pitchFamily="2" charset="-122"/>
            </a:endParaRPr>
          </a:p>
        </p:txBody>
      </p:sp>
      <p:sp>
        <p:nvSpPr>
          <p:cNvPr id="12" name="文本占位符 11"/>
          <p:cNvSpPr>
            <a:spLocks noGrp="1"/>
          </p:cNvSpPr>
          <p:nvPr>
            <p:ph type="body" sz="quarter" idx="11"/>
          </p:nvPr>
        </p:nvSpPr>
        <p:spPr>
          <a:xfrm>
            <a:off x="74462" y="84125"/>
            <a:ext cx="2235645" cy="2137526"/>
          </a:xfrm>
        </p:spPr>
        <p:txBody>
          <a:bodyPr/>
          <a:lstStyle/>
          <a:p>
            <a:endParaRPr lang="zh-CN" altLang="en-US" dirty="0"/>
          </a:p>
        </p:txBody>
      </p:sp>
      <p:sp>
        <p:nvSpPr>
          <p:cNvPr id="6" name="文本框 5"/>
          <p:cNvSpPr txBox="1"/>
          <p:nvPr/>
        </p:nvSpPr>
        <p:spPr>
          <a:xfrm>
            <a:off x="616025" y="600916"/>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03</a:t>
            </a:r>
            <a:endParaRPr lang="zh-CN" altLang="en-US" spc="100" dirty="0">
              <a:solidFill>
                <a:schemeClr val="bg1"/>
              </a:solidFill>
              <a:latin typeface="Impact" panose="020B0806030902050204" pitchFamily="34" charset="0"/>
              <a:cs typeface="Arial" panose="020B0604020202020204" pitchFamily="34" charset="0"/>
            </a:endParaRPr>
          </a:p>
        </p:txBody>
      </p:sp>
      <p:pic>
        <p:nvPicPr>
          <p:cNvPr id="1032" name="Picture 8" descr="供应链管理中的信息技术- 知乎"/>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46077" y="2446873"/>
            <a:ext cx="6365559" cy="411109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应该了解的10个供应链管理问题- 知乎"/>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2986" y="1152888"/>
            <a:ext cx="6858000" cy="4876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金融服务</a:t>
            </a:r>
            <a:r>
              <a:rPr lang="en-US" altLang="zh-CN" dirty="0"/>
              <a:t>&amp;</a:t>
            </a:r>
            <a:r>
              <a:rPr lang="zh-CN" altLang="en-US" dirty="0"/>
              <a:t>金融服务体系</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pic>
        <p:nvPicPr>
          <p:cNvPr id="56" name="图片 55"/>
          <p:cNvPicPr>
            <a:picLocks noChangeAspect="1"/>
          </p:cNvPicPr>
          <p:nvPr/>
        </p:nvPicPr>
        <p:blipFill>
          <a:blip r:embed="rId2"/>
          <a:stretch>
            <a:fillRect/>
          </a:stretch>
        </p:blipFill>
        <p:spPr>
          <a:xfrm>
            <a:off x="9229570" y="4320658"/>
            <a:ext cx="881346" cy="881346"/>
          </a:xfrm>
          <a:prstGeom prst="rect">
            <a:avLst/>
          </a:prstGeom>
        </p:spPr>
      </p:pic>
      <p:pic>
        <p:nvPicPr>
          <p:cNvPr id="59" name="图片 58"/>
          <p:cNvPicPr>
            <a:picLocks noChangeAspect="1"/>
          </p:cNvPicPr>
          <p:nvPr/>
        </p:nvPicPr>
        <p:blipFill>
          <a:blip r:embed="rId3"/>
          <a:stretch>
            <a:fillRect/>
          </a:stretch>
        </p:blipFill>
        <p:spPr>
          <a:xfrm>
            <a:off x="1395451" y="1634842"/>
            <a:ext cx="1028699" cy="1028699"/>
          </a:xfrm>
          <a:prstGeom prst="rect">
            <a:avLst/>
          </a:prstGeom>
        </p:spPr>
      </p:pic>
      <p:sp>
        <p:nvSpPr>
          <p:cNvPr id="60" name="文本框 59"/>
          <p:cNvSpPr txBox="1"/>
          <p:nvPr/>
        </p:nvSpPr>
        <p:spPr>
          <a:xfrm>
            <a:off x="7045411" y="4852887"/>
            <a:ext cx="5146589" cy="1846659"/>
          </a:xfrm>
          <a:prstGeom prst="rect">
            <a:avLst/>
          </a:prstGeom>
          <a:noFill/>
        </p:spPr>
        <p:txBody>
          <a:bodyPr wrap="square" rtlCol="0">
            <a:spAutoFit/>
          </a:bodyPr>
          <a:lstStyle/>
          <a:p>
            <a:r>
              <a:rPr lang="zh-CN" altLang="zh-CN" sz="2400" b="1" dirty="0">
                <a:solidFill>
                  <a:srgbClr val="24292F"/>
                </a:solidFill>
                <a:effectLst/>
                <a:latin typeface="Segoe UI" panose="020B0502040204020203" pitchFamily="34" charset="0"/>
                <a:ea typeface="宋体" panose="02010600030101010101" pitchFamily="2" charset="-122"/>
                <a:cs typeface="Segoe UI" panose="020B0502040204020203" pitchFamily="34" charset="0"/>
              </a:rPr>
              <a:t>金融服务体系</a:t>
            </a:r>
            <a:endParaRPr lang="en-US" altLang="zh-CN" sz="2400" b="1" dirty="0">
              <a:solidFill>
                <a:srgbClr val="24292F"/>
              </a:solidFill>
              <a:effectLst/>
              <a:latin typeface="Segoe UI" panose="020B0502040204020203" pitchFamily="34" charset="0"/>
              <a:ea typeface="宋体" panose="02010600030101010101" pitchFamily="2" charset="-122"/>
              <a:cs typeface="Segoe UI" panose="020B0502040204020203" pitchFamily="34" charset="0"/>
            </a:endParaRPr>
          </a:p>
          <a:p>
            <a:r>
              <a:rPr lang="zh-CN" altLang="zh-CN" sz="2400" b="1" dirty="0">
                <a:solidFill>
                  <a:srgbClr val="24292F"/>
                </a:solidFill>
                <a:effectLst/>
                <a:latin typeface="Segoe UI" panose="020B0502040204020203" pitchFamily="34" charset="0"/>
                <a:ea typeface="宋体" panose="02010600030101010101" pitchFamily="2" charset="-122"/>
                <a:cs typeface="Segoe UI" panose="020B0502040204020203" pitchFamily="34" charset="0"/>
              </a:rPr>
              <a:t>一个包括了各种金融服务提供者，例如银行、保险公司、证券公司、投资基金等机构的组合</a:t>
            </a:r>
            <a:r>
              <a:rPr lang="zh-CN" altLang="zh-CN" sz="2400" b="1" dirty="0">
                <a:effectLst/>
                <a:latin typeface="宋体" panose="02010600030101010101" pitchFamily="2" charset="-122"/>
                <a:ea typeface="宋体" panose="02010600030101010101" pitchFamily="2" charset="-122"/>
                <a:cs typeface="宋体" panose="02010600030101010101" pitchFamily="2" charset="-122"/>
              </a:rPr>
              <a:t>。</a:t>
            </a:r>
            <a:endParaRPr lang="zh-CN" altLang="zh-CN" sz="2400" b="1" dirty="0">
              <a:effectLst/>
              <a:latin typeface="宋体" panose="02010600030101010101" pitchFamily="2" charset="-122"/>
              <a:ea typeface="宋体" panose="02010600030101010101" pitchFamily="2" charset="-122"/>
              <a:cs typeface="宋体" panose="02010600030101010101" pitchFamily="2" charset="-122"/>
            </a:endParaRPr>
          </a:p>
          <a:p>
            <a:endParaRPr lang="zh-CN" altLang="en-US" dirty="0"/>
          </a:p>
        </p:txBody>
      </p:sp>
      <p:sp>
        <p:nvSpPr>
          <p:cNvPr id="62" name="文本框 61"/>
          <p:cNvSpPr txBox="1"/>
          <p:nvPr/>
        </p:nvSpPr>
        <p:spPr>
          <a:xfrm>
            <a:off x="2849913" y="1256657"/>
            <a:ext cx="7818086" cy="2400657"/>
          </a:xfrm>
          <a:prstGeom prst="rect">
            <a:avLst/>
          </a:prstGeom>
          <a:noFill/>
        </p:spPr>
        <p:txBody>
          <a:bodyPr wrap="square">
            <a:spAutoFit/>
          </a:bodyPr>
          <a:lstStyle/>
          <a:p>
            <a:pPr algn="ctr" eaLnBrk="1" hangingPunct="1">
              <a:lnSpc>
                <a:spcPct val="100000"/>
              </a:lnSpc>
              <a:spcBef>
                <a:spcPct val="0"/>
              </a:spcBef>
            </a:pPr>
            <a:r>
              <a:rPr lang="zh-CN" altLang="zh-CN" sz="2400" b="1" dirty="0">
                <a:solidFill>
                  <a:srgbClr val="202122"/>
                </a:solidFill>
                <a:effectLst/>
                <a:latin typeface="宋体" panose="02010600030101010101" pitchFamily="2" charset="-122"/>
                <a:ea typeface="宋体" panose="02010600030101010101" pitchFamily="2" charset="-122"/>
                <a:cs typeface="Arial" panose="020B0604020202020204" pitchFamily="34" charset="0"/>
              </a:rPr>
              <a:t>金融服务（</a:t>
            </a:r>
            <a:r>
              <a:rPr lang="zh-CN" altLang="zh-CN" sz="2400" b="1" dirty="0">
                <a:solidFill>
                  <a:srgbClr val="202122"/>
                </a:solidFill>
                <a:effectLst/>
                <a:latin typeface="宋体" panose="02010600030101010101" pitchFamily="2" charset="-122"/>
                <a:ea typeface="宋体" panose="02010600030101010101" pitchFamily="2" charset="-122"/>
              </a:rPr>
              <a:t>financial services</a:t>
            </a:r>
            <a:r>
              <a:rPr lang="zh-CN" altLang="zh-CN" sz="2400" b="1" dirty="0">
                <a:solidFill>
                  <a:srgbClr val="202122"/>
                </a:solidFill>
                <a:effectLst/>
                <a:latin typeface="宋体" panose="02010600030101010101" pitchFamily="2" charset="-122"/>
                <a:ea typeface="宋体" panose="02010600030101010101" pitchFamily="2" charset="-122"/>
                <a:cs typeface="Arial" panose="020B0604020202020204" pitchFamily="34" charset="0"/>
              </a:rPr>
              <a:t>）</a:t>
            </a:r>
            <a:endParaRPr lang="en-US" altLang="zh-CN" sz="2400" b="1" dirty="0">
              <a:solidFill>
                <a:srgbClr val="202122"/>
              </a:solidFill>
              <a:effectLst/>
              <a:latin typeface="宋体" panose="02010600030101010101" pitchFamily="2" charset="-122"/>
              <a:ea typeface="宋体" panose="02010600030101010101" pitchFamily="2" charset="-122"/>
              <a:cs typeface="Arial" panose="020B0604020202020204" pitchFamily="34" charset="0"/>
            </a:endParaRPr>
          </a:p>
          <a:p>
            <a:pPr algn="ctr">
              <a:spcBef>
                <a:spcPct val="0"/>
              </a:spcBef>
            </a:pPr>
            <a:r>
              <a:rPr lang="zh-CN" altLang="en-US" sz="2400" b="1" dirty="0">
                <a:latin typeface="宋体" panose="02010600030101010101" pitchFamily="2" charset="-122"/>
                <a:ea typeface="宋体" panose="02010600030101010101" pitchFamily="2" charset="-122"/>
              </a:rPr>
              <a:t>有关金融交易或财务管理的服务或商业活动</a:t>
            </a:r>
            <a:endParaRPr lang="en-US" altLang="zh-CN" sz="2400" b="1" dirty="0">
              <a:latin typeface="宋体" panose="02010600030101010101" pitchFamily="2" charset="-122"/>
              <a:ea typeface="宋体" panose="02010600030101010101" pitchFamily="2" charset="-122"/>
            </a:endParaRPr>
          </a:p>
          <a:p>
            <a:pPr algn="ctr">
              <a:spcBef>
                <a:spcPct val="0"/>
              </a:spcBef>
            </a:pPr>
            <a:endParaRPr lang="en-US" altLang="zh-CN" sz="2400" b="1" dirty="0">
              <a:latin typeface="宋体" panose="02010600030101010101" pitchFamily="2" charset="-122"/>
              <a:ea typeface="宋体" panose="02010600030101010101" pitchFamily="2" charset="-122"/>
            </a:endParaRPr>
          </a:p>
          <a:p>
            <a:pPr algn="ctr">
              <a:spcBef>
                <a:spcPct val="0"/>
              </a:spcBef>
            </a:pPr>
            <a:r>
              <a:rPr lang="zh-CN" altLang="zh-CN" sz="1800" b="1" dirty="0">
                <a:solidFill>
                  <a:srgbClr val="24292F"/>
                </a:solidFill>
                <a:effectLst/>
                <a:latin typeface="宋体" panose="02010600030101010101" pitchFamily="2" charset="-122"/>
                <a:ea typeface="宋体" panose="02010600030101010101" pitchFamily="2" charset="-122"/>
                <a:cs typeface="Segoe UI" panose="020B0502040204020203" pitchFamily="34" charset="0"/>
              </a:rPr>
              <a:t>金融服务的提供者包括银行、信用合作社、投资公司、保险公司、证券公司、贷款公司和其他金融机构。它们提供的服务有：储蓄账户、支票账户、贷款、投资、保险、退休计划和金融咨询等来满足不同客户的需求</a:t>
            </a:r>
            <a:endParaRPr lang="zh-CN" altLang="en-US" sz="2400" b="1" dirty="0">
              <a:latin typeface="宋体" panose="02010600030101010101" pitchFamily="2" charset="-122"/>
              <a:ea typeface="宋体" panose="02010600030101010101" pitchFamily="2" charset="-122"/>
            </a:endParaRPr>
          </a:p>
          <a:p>
            <a:pPr algn="ctr" eaLnBrk="1" hangingPunct="1">
              <a:lnSpc>
                <a:spcPct val="100000"/>
              </a:lnSpc>
              <a:spcBef>
                <a:spcPct val="0"/>
              </a:spcBef>
            </a:pPr>
            <a:endParaRPr lang="en-US" altLang="zh-CN" sz="2400" b="1" dirty="0">
              <a:latin typeface="宋体" panose="02010600030101010101" pitchFamily="2" charset="-122"/>
              <a:ea typeface="宋体" panose="02010600030101010101" pitchFamily="2" charset="-122"/>
            </a:endParaRPr>
          </a:p>
        </p:txBody>
      </p:sp>
      <p:pic>
        <p:nvPicPr>
          <p:cNvPr id="63" name="图片 6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66911" y="3429000"/>
            <a:ext cx="6859182" cy="327054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ppt_x"/>
                                          </p:val>
                                        </p:tav>
                                        <p:tav tm="100000">
                                          <p:val>
                                            <p:strVal val="#ppt_x"/>
                                          </p:val>
                                        </p:tav>
                                      </p:tavLst>
                                    </p:anim>
                                    <p:anim calcmode="lin" valueType="num">
                                      <p:cBhvr additive="base">
                                        <p:cTn id="8" dur="500" fill="hold"/>
                                        <p:tgtEl>
                                          <p:spTgt spid="6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9"/>
                                        </p:tgtEl>
                                        <p:attrNameLst>
                                          <p:attrName>style.visibility</p:attrName>
                                        </p:attrNameLst>
                                      </p:cBhvr>
                                      <p:to>
                                        <p:strVal val="visible"/>
                                      </p:to>
                                    </p:set>
                                    <p:anim calcmode="lin" valueType="num">
                                      <p:cBhvr additive="base">
                                        <p:cTn id="11" dur="500" fill="hold"/>
                                        <p:tgtEl>
                                          <p:spTgt spid="59"/>
                                        </p:tgtEl>
                                        <p:attrNameLst>
                                          <p:attrName>ppt_x</p:attrName>
                                        </p:attrNameLst>
                                      </p:cBhvr>
                                      <p:tavLst>
                                        <p:tav tm="0">
                                          <p:val>
                                            <p:strVal val="#ppt_x"/>
                                          </p:val>
                                        </p:tav>
                                        <p:tav tm="100000">
                                          <p:val>
                                            <p:strVal val="#ppt_x"/>
                                          </p:val>
                                        </p:tav>
                                      </p:tavLst>
                                    </p:anim>
                                    <p:anim calcmode="lin" valueType="num">
                                      <p:cBhvr additive="base">
                                        <p:cTn id="12"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randombar(horizontal)">
                                      <p:cBhvr>
                                        <p:cTn id="17" dur="500"/>
                                        <p:tgtEl>
                                          <p:spTgt spid="6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barn(inVertical)">
                                      <p:cBhvr>
                                        <p:cTn id="22" dur="500"/>
                                        <p:tgtEl>
                                          <p:spTgt spid="4"/>
                                        </p:tgtEl>
                                      </p:cBhvr>
                                    </p:animEffect>
                                  </p:childTnLst>
                                </p:cTn>
                              </p:par>
                              <p:par>
                                <p:cTn id="23" presetID="16" presetClass="entr" presetSubtype="21" fill="hold" nodeType="with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barn(inVertical)">
                                      <p:cBhvr>
                                        <p:cTn id="25" dur="500"/>
                                        <p:tgtEl>
                                          <p:spTgt spid="56"/>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barn(inVertical)">
                                      <p:cBhvr>
                                        <p:cTn id="28"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0" grpId="0"/>
      <p:bldP spid="6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ae99c3c6-276f-476b-bce0-0a4fb3ef299d"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0" y="2006400"/>
            <a:ext cx="12191999" cy="2529441"/>
            <a:chOff x="0" y="2006400"/>
            <a:chExt cx="12191999" cy="2529441"/>
          </a:xfrm>
        </p:grpSpPr>
        <p:sp>
          <p:nvSpPr>
            <p:cNvPr id="3" name="ïṣļíḍè"/>
            <p:cNvSpPr/>
            <p:nvPr/>
          </p:nvSpPr>
          <p:spPr>
            <a:xfrm>
              <a:off x="7457759" y="2487116"/>
              <a:ext cx="4734240" cy="1885442"/>
            </a:xfrm>
            <a:custGeom>
              <a:avLst/>
              <a:gdLst>
                <a:gd name="connsiteX0" fmla="*/ 4061955 w 4734240"/>
                <a:gd name="connsiteY0" fmla="*/ 0 h 1885442"/>
                <a:gd name="connsiteX1" fmla="*/ 4734240 w 4734240"/>
                <a:gd name="connsiteY1" fmla="*/ 0 h 1885442"/>
                <a:gd name="connsiteX2" fmla="*/ 4734240 w 4734240"/>
                <a:gd name="connsiteY2" fmla="*/ 1875162 h 1885442"/>
                <a:gd name="connsiteX3" fmla="*/ 4061955 w 4734240"/>
                <a:gd name="connsiteY3" fmla="*/ 1875162 h 1885442"/>
                <a:gd name="connsiteX4" fmla="*/ 4061955 w 4734240"/>
                <a:gd name="connsiteY4" fmla="*/ 1885442 h 1885442"/>
                <a:gd name="connsiteX5" fmla="*/ 0 w 4734240"/>
                <a:gd name="connsiteY5" fmla="*/ 1885442 h 1885442"/>
                <a:gd name="connsiteX6" fmla="*/ 999671 w 4734240"/>
                <a:gd name="connsiteY6" fmla="*/ 14124 h 188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4240" h="1885442">
                  <a:moveTo>
                    <a:pt x="4061955" y="0"/>
                  </a:moveTo>
                  <a:lnTo>
                    <a:pt x="4734240" y="0"/>
                  </a:lnTo>
                  <a:lnTo>
                    <a:pt x="4734240" y="1875162"/>
                  </a:lnTo>
                  <a:lnTo>
                    <a:pt x="4061955" y="1875162"/>
                  </a:lnTo>
                  <a:lnTo>
                    <a:pt x="4061955" y="1885442"/>
                  </a:lnTo>
                  <a:lnTo>
                    <a:pt x="0" y="1885442"/>
                  </a:lnTo>
                  <a:lnTo>
                    <a:pt x="999671" y="14124"/>
                  </a:lnTo>
                  <a:close/>
                </a:path>
              </a:pathLst>
            </a:custGeom>
            <a:blipFill rotWithShape="1">
              <a:blip r:embed="rId2"/>
              <a:stretch>
                <a:fillRect t="-33925" b="-33471"/>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noAutofit/>
            </a:bodyPr>
            <a:lstStyle/>
            <a:p>
              <a:pPr algn="ctr"/>
              <a:endParaRPr lang="zh-CN" altLang="en-US" dirty="0"/>
            </a:p>
          </p:txBody>
        </p:sp>
        <p:sp>
          <p:nvSpPr>
            <p:cNvPr id="4" name="ïṥḷïḋé"/>
            <p:cNvSpPr/>
            <p:nvPr/>
          </p:nvSpPr>
          <p:spPr>
            <a:xfrm>
              <a:off x="9273083" y="2463756"/>
              <a:ext cx="1063624" cy="2072085"/>
            </a:xfrm>
            <a:prstGeom prst="parallelogram">
              <a:avLst>
                <a:gd name="adj" fmla="val 70210"/>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íš1îdè"/>
            <p:cNvSpPr/>
            <p:nvPr/>
          </p:nvSpPr>
          <p:spPr>
            <a:xfrm flipH="1" flipV="1">
              <a:off x="0" y="2487117"/>
              <a:ext cx="1832955" cy="1875161"/>
            </a:xfrm>
            <a:custGeom>
              <a:avLst/>
              <a:gdLst>
                <a:gd name="connsiteX0" fmla="*/ 1832955 w 1832955"/>
                <a:gd name="connsiteY0" fmla="*/ 1875161 h 1875161"/>
                <a:gd name="connsiteX1" fmla="*/ 0 w 1832955"/>
                <a:gd name="connsiteY1" fmla="*/ 1875161 h 1875161"/>
                <a:gd name="connsiteX2" fmla="*/ 999671 w 1832955"/>
                <a:gd name="connsiteY2" fmla="*/ 3843 h 1875161"/>
                <a:gd name="connsiteX3" fmla="*/ 1832955 w 1832955"/>
                <a:gd name="connsiteY3" fmla="*/ 0 h 1875161"/>
              </a:gdLst>
              <a:ahLst/>
              <a:cxnLst>
                <a:cxn ang="0">
                  <a:pos x="connsiteX0" y="connsiteY0"/>
                </a:cxn>
                <a:cxn ang="0">
                  <a:pos x="connsiteX1" y="connsiteY1"/>
                </a:cxn>
                <a:cxn ang="0">
                  <a:pos x="connsiteX2" y="connsiteY2"/>
                </a:cxn>
                <a:cxn ang="0">
                  <a:pos x="connsiteX3" y="connsiteY3"/>
                </a:cxn>
              </a:cxnLst>
              <a:rect l="l" t="t" r="r" b="b"/>
              <a:pathLst>
                <a:path w="1832955" h="1875161">
                  <a:moveTo>
                    <a:pt x="1832955" y="1875161"/>
                  </a:moveTo>
                  <a:lnTo>
                    <a:pt x="0" y="1875161"/>
                  </a:lnTo>
                  <a:lnTo>
                    <a:pt x="999671" y="3843"/>
                  </a:lnTo>
                  <a:lnTo>
                    <a:pt x="1832955" y="0"/>
                  </a:lnTo>
                  <a:close/>
                </a:path>
              </a:pathLst>
            </a:custGeom>
            <a:solidFill>
              <a:schemeClr val="tx2">
                <a:lumMod val="20000"/>
                <a:lumOff val="80000"/>
              </a:schemeClr>
            </a:solid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0000" tIns="46800" rIns="90000" bIns="46800" numCol="1" spcCol="0" rtlCol="0" fromWordArt="0" anchor="ctr" anchorCtr="0" forceAA="0" compatLnSpc="1">
              <a:noAutofit/>
            </a:bodyPr>
            <a:lstStyle/>
            <a:p>
              <a:pPr algn="ctr"/>
              <a:endParaRPr lang="zh-CN" altLang="en-US" dirty="0"/>
            </a:p>
          </p:txBody>
        </p:sp>
        <p:sp>
          <p:nvSpPr>
            <p:cNvPr id="6" name="ïSľiḑè"/>
            <p:cNvSpPr/>
            <p:nvPr/>
          </p:nvSpPr>
          <p:spPr>
            <a:xfrm>
              <a:off x="10044183" y="2463756"/>
              <a:ext cx="1063624" cy="2072085"/>
            </a:xfrm>
            <a:prstGeom prst="parallelogram">
              <a:avLst>
                <a:gd name="adj" fmla="val 70210"/>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iṣļïḋè"/>
            <p:cNvSpPr/>
            <p:nvPr/>
          </p:nvSpPr>
          <p:spPr>
            <a:xfrm>
              <a:off x="10815283" y="2463756"/>
              <a:ext cx="1063624" cy="2072085"/>
            </a:xfrm>
            <a:prstGeom prst="parallelogram">
              <a:avLst>
                <a:gd name="adj" fmla="val 70210"/>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ïṣļïďe"/>
            <p:cNvSpPr/>
            <p:nvPr/>
          </p:nvSpPr>
          <p:spPr>
            <a:xfrm>
              <a:off x="662612" y="2006400"/>
              <a:ext cx="2036135" cy="621816"/>
            </a:xfrm>
            <a:prstGeom prst="rect">
              <a:avLst/>
            </a:prstGeom>
          </p:spPr>
          <p:txBody>
            <a:bodyPr wrap="none" anchor="ctr">
              <a:normAutofit/>
            </a:bodyPr>
            <a:lstStyle/>
            <a:p>
              <a:pPr lvl="0">
                <a:spcBef>
                  <a:spcPct val="0"/>
                </a:spcBef>
              </a:pPr>
              <a:r>
                <a:rPr lang="en-US" altLang="zh-CN" sz="2000" b="1" dirty="0">
                  <a:solidFill>
                    <a:schemeClr val="tx2"/>
                  </a:solidFill>
                </a:rPr>
                <a:t>Content</a:t>
              </a:r>
              <a:endParaRPr lang="en-US" altLang="zh-CN" sz="2000" b="1" dirty="0">
                <a:solidFill>
                  <a:schemeClr val="tx2"/>
                </a:solidFill>
              </a:endParaRPr>
            </a:p>
          </p:txBody>
        </p:sp>
        <p:sp>
          <p:nvSpPr>
            <p:cNvPr id="9" name="îśḻídé"/>
            <p:cNvSpPr txBox="1"/>
            <p:nvPr/>
          </p:nvSpPr>
          <p:spPr bwMode="auto">
            <a:xfrm>
              <a:off x="3112580" y="2461213"/>
              <a:ext cx="2802979"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b="1" dirty="0"/>
                <a:t>传统国际贸易、跨境电商与数字贸易</a:t>
              </a:r>
              <a:r>
                <a:rPr lang="en-US" altLang="zh-CN" sz="1600" b="1" dirty="0"/>
                <a:t> </a:t>
              </a:r>
              <a:endParaRPr lang="en-US" altLang="zh-CN" sz="1600" b="1" dirty="0"/>
            </a:p>
          </p:txBody>
        </p:sp>
        <p:sp>
          <p:nvSpPr>
            <p:cNvPr id="10" name="íşļidé"/>
            <p:cNvSpPr/>
            <p:nvPr/>
          </p:nvSpPr>
          <p:spPr bwMode="auto">
            <a:xfrm>
              <a:off x="2560437" y="2480650"/>
              <a:ext cx="371558" cy="371558"/>
            </a:xfrm>
            <a:prstGeom prst="roundRect">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01</a:t>
              </a:r>
              <a:endParaRPr lang="zh-CN" altLang="en-US" sz="1400" b="1" dirty="0">
                <a:solidFill>
                  <a:schemeClr val="bg1"/>
                </a:solidFill>
              </a:endParaRPr>
            </a:p>
          </p:txBody>
        </p:sp>
        <p:sp>
          <p:nvSpPr>
            <p:cNvPr id="11" name="íṧľïḍe"/>
            <p:cNvSpPr txBox="1"/>
            <p:nvPr/>
          </p:nvSpPr>
          <p:spPr bwMode="auto">
            <a:xfrm>
              <a:off x="2831922" y="2960701"/>
              <a:ext cx="2802979"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b="1" dirty="0"/>
                <a:t>数字贸易生态链</a:t>
              </a:r>
              <a:r>
                <a:rPr lang="en-US" altLang="zh-CN" sz="1600" b="1" dirty="0" err="1"/>
                <a:t>eWTP</a:t>
              </a:r>
              <a:endParaRPr lang="en-US" altLang="zh-CN" sz="1600" b="1" dirty="0"/>
            </a:p>
          </p:txBody>
        </p:sp>
        <p:sp>
          <p:nvSpPr>
            <p:cNvPr id="12" name="îṣḻidê"/>
            <p:cNvSpPr/>
            <p:nvPr/>
          </p:nvSpPr>
          <p:spPr bwMode="auto">
            <a:xfrm>
              <a:off x="2279779" y="2980138"/>
              <a:ext cx="371558" cy="371558"/>
            </a:xfrm>
            <a:prstGeom prst="roundRect">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02</a:t>
              </a:r>
              <a:endParaRPr lang="zh-CN" altLang="en-US" sz="1400" b="1" dirty="0">
                <a:solidFill>
                  <a:schemeClr val="bg1"/>
                </a:solidFill>
              </a:endParaRPr>
            </a:p>
          </p:txBody>
        </p:sp>
        <p:sp>
          <p:nvSpPr>
            <p:cNvPr id="13" name="îSlídé"/>
            <p:cNvSpPr txBox="1"/>
            <p:nvPr/>
          </p:nvSpPr>
          <p:spPr bwMode="auto">
            <a:xfrm>
              <a:off x="2569372" y="3460189"/>
              <a:ext cx="2802979"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1600" b="1" dirty="0"/>
                <a:t>数字贸易金融服务体系与全球供应链</a:t>
              </a:r>
              <a:r>
                <a:rPr lang="en-US" altLang="zh-CN" sz="1600" b="1" dirty="0"/>
                <a:t> </a:t>
              </a:r>
              <a:endParaRPr lang="en-US" altLang="zh-CN" sz="1600" b="1" dirty="0"/>
            </a:p>
          </p:txBody>
        </p:sp>
        <p:sp>
          <p:nvSpPr>
            <p:cNvPr id="14" name="iṣḻïdê"/>
            <p:cNvSpPr/>
            <p:nvPr/>
          </p:nvSpPr>
          <p:spPr bwMode="auto">
            <a:xfrm>
              <a:off x="2017229" y="3479626"/>
              <a:ext cx="371558" cy="371558"/>
            </a:xfrm>
            <a:prstGeom prst="roundRect">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03</a:t>
              </a:r>
              <a:endParaRPr lang="zh-CN" altLang="en-US" sz="1400" b="1" dirty="0">
                <a:solidFill>
                  <a:schemeClr val="bg1"/>
                </a:solidFill>
              </a:endParaRPr>
            </a:p>
          </p:txBody>
        </p:sp>
        <p:sp>
          <p:nvSpPr>
            <p:cNvPr id="15" name="íṩḻîďé"/>
            <p:cNvSpPr txBox="1"/>
            <p:nvPr/>
          </p:nvSpPr>
          <p:spPr bwMode="auto">
            <a:xfrm>
              <a:off x="2306821" y="3959678"/>
              <a:ext cx="2802979"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spcBef>
                  <a:spcPct val="0"/>
                </a:spcBef>
              </a:pPr>
              <a:r>
                <a:rPr lang="en-US" altLang="zh-CN" sz="1600" b="1" dirty="0">
                  <a:sym typeface="+mn-ea"/>
                </a:rPr>
                <a:t>数字贸易</a:t>
              </a:r>
              <a:r>
                <a:rPr lang="zh-CN" altLang="en-US" sz="1600" b="1" dirty="0">
                  <a:sym typeface="+mn-ea"/>
                </a:rPr>
                <a:t>与</a:t>
              </a:r>
              <a:r>
                <a:rPr lang="en-US" altLang="zh-CN" sz="1600" b="1" dirty="0">
                  <a:sym typeface="+mn-ea"/>
                </a:rPr>
                <a:t>区块链金融服务体系</a:t>
              </a:r>
              <a:endParaRPr lang="en-US" altLang="zh-CN" sz="1600" b="1" dirty="0"/>
            </a:p>
          </p:txBody>
        </p:sp>
        <p:sp>
          <p:nvSpPr>
            <p:cNvPr id="16" name="ïSļiḍé"/>
            <p:cNvSpPr/>
            <p:nvPr/>
          </p:nvSpPr>
          <p:spPr bwMode="auto">
            <a:xfrm>
              <a:off x="1754678" y="3979115"/>
              <a:ext cx="371558" cy="371558"/>
            </a:xfrm>
            <a:prstGeom prst="roundRect">
              <a:avLst/>
            </a:prstGeom>
            <a:solidFill>
              <a:schemeClr val="accent1"/>
            </a:solidFill>
            <a:ln w="38100">
              <a:noFill/>
            </a:ln>
          </p:spPr>
          <p:style>
            <a:lnRef idx="2">
              <a:schemeClr val="dk1"/>
            </a:lnRef>
            <a:fillRef idx="1">
              <a:schemeClr val="lt1"/>
            </a:fillRef>
            <a:effectRef idx="0">
              <a:schemeClr val="dk1"/>
            </a:effectRef>
            <a:fontRef idx="minor">
              <a:schemeClr val="dk1"/>
            </a:fontRef>
          </p:style>
          <p:txBody>
            <a:bodyPr wrap="none" rtlCol="0" anchor="ctr">
              <a:normAutofit/>
            </a:bodyPr>
            <a:lstStyle/>
            <a:p>
              <a:pPr algn="ctr"/>
              <a:r>
                <a:rPr lang="en-US" altLang="zh-CN" sz="1400" b="1" dirty="0">
                  <a:solidFill>
                    <a:schemeClr val="bg1"/>
                  </a:solidFill>
                </a:rPr>
                <a:t>04</a:t>
              </a:r>
              <a:endParaRPr lang="zh-CN" altLang="en-US" sz="1400" b="1" dirty="0">
                <a:solidFill>
                  <a:schemeClr val="bg1"/>
                </a:solidFill>
              </a:endParaRPr>
            </a:p>
          </p:txBody>
        </p:sp>
        <p:cxnSp>
          <p:nvCxnSpPr>
            <p:cNvPr id="17" name="直接连接符 16"/>
            <p:cNvCxnSpPr/>
            <p:nvPr/>
          </p:nvCxnSpPr>
          <p:spPr>
            <a:xfrm>
              <a:off x="3036000" y="2937467"/>
              <a:ext cx="495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804761" y="3437321"/>
              <a:ext cx="495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2507759" y="3962423"/>
              <a:ext cx="495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标题 105"/>
          <p:cNvSpPr>
            <a:spLocks noGrp="1"/>
          </p:cNvSpPr>
          <p:nvPr>
            <p:ph type="title"/>
          </p:nvPr>
        </p:nvSpPr>
        <p:spPr/>
        <p:txBody>
          <a:bodyPr>
            <a:normAutofit/>
          </a:bodyPr>
          <a:lstStyle/>
          <a:p>
            <a:r>
              <a:rPr lang="zh-CN" altLang="zh-CN" sz="2400" dirty="0">
                <a:solidFill>
                  <a:srgbClr val="000000"/>
                </a:solidFill>
                <a:effectLst/>
                <a:latin typeface="Segoe UI" panose="020B0502040204020203" pitchFamily="34" charset="0"/>
                <a:ea typeface="等线" panose="02010600030101010101" charset="-122"/>
                <a:cs typeface="Segoe UI" panose="020B0502040204020203" pitchFamily="34" charset="0"/>
              </a:rPr>
              <a:t>数字贸易中的金融服务体系</a:t>
            </a:r>
            <a:r>
              <a:rPr lang="en-US" altLang="zh-CN" sz="2400" dirty="0">
                <a:solidFill>
                  <a:srgbClr val="000000"/>
                </a:solidFill>
                <a:effectLst/>
                <a:latin typeface="Segoe UI" panose="020B0502040204020203" pitchFamily="34" charset="0"/>
                <a:ea typeface="等线" panose="02010600030101010101" charset="-122"/>
                <a:cs typeface="Segoe UI" panose="020B0502040204020203" pitchFamily="34" charset="0"/>
              </a:rPr>
              <a:t> VS </a:t>
            </a:r>
            <a:r>
              <a:rPr lang="zh-CN" altLang="zh-CN" sz="2400" dirty="0">
                <a:solidFill>
                  <a:srgbClr val="000000"/>
                </a:solidFill>
                <a:effectLst/>
                <a:latin typeface="Segoe UI" panose="020B0502040204020203" pitchFamily="34" charset="0"/>
                <a:ea typeface="等线" panose="02010600030101010101" charset="-122"/>
                <a:cs typeface="Segoe UI" panose="020B0502040204020203" pitchFamily="34" charset="0"/>
              </a:rPr>
              <a:t>传统的金融服务体系</a:t>
            </a:r>
            <a:endParaRPr lang="zh-CN" altLang="en-US" sz="2400" dirty="0"/>
          </a:p>
        </p:txBody>
      </p:sp>
      <p:grpSp>
        <p:nvGrpSpPr>
          <p:cNvPr id="3"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681158"/>
            <a:ext cx="12192000" cy="6176842"/>
            <a:chOff x="0" y="681158"/>
            <a:chExt cx="12192000" cy="6176842"/>
          </a:xfrm>
        </p:grpSpPr>
        <p:grpSp>
          <p:nvGrpSpPr>
            <p:cNvPr id="4" name="îşľiďê"/>
            <p:cNvGrpSpPr/>
            <p:nvPr/>
          </p:nvGrpSpPr>
          <p:grpSpPr>
            <a:xfrm>
              <a:off x="6546000" y="681158"/>
              <a:ext cx="4139152" cy="5632265"/>
              <a:chOff x="6546000" y="681158"/>
              <a:chExt cx="4139152" cy="5632265"/>
            </a:xfrm>
          </p:grpSpPr>
          <p:sp>
            <p:nvSpPr>
              <p:cNvPr id="14" name="i$ḻîḍè"/>
              <p:cNvSpPr/>
              <p:nvPr/>
            </p:nvSpPr>
            <p:spPr>
              <a:xfrm>
                <a:off x="10610049" y="3634981"/>
                <a:ext cx="65506" cy="2678442"/>
              </a:xfrm>
              <a:prstGeom prst="rect">
                <a:avLst/>
              </a:prstGeom>
              <a:gradFill>
                <a:gsLst>
                  <a:gs pos="4581">
                    <a:schemeClr val="tx2">
                      <a:lumMod val="20000"/>
                      <a:lumOff val="80000"/>
                    </a:schemeClr>
                  </a:gs>
                  <a:gs pos="42000">
                    <a:srgbClr val="E9E9EA"/>
                  </a:gs>
                  <a:gs pos="86000">
                    <a:schemeClr val="bg1"/>
                  </a:gs>
                </a:gsLst>
                <a:lin ang="5400000"/>
              </a:gradFill>
              <a:ln w="12700">
                <a:miter lim="400000"/>
              </a:ln>
            </p:spPr>
            <p:txBody>
              <a:bodyPr lIns="71437" tIns="71437" rIns="71437" bIns="71437" anchor="ctr"/>
              <a:lstStyle/>
              <a:p>
                <a:pPr algn="ctr"/>
                <a:endParaRPr sz="3200">
                  <a:solidFill>
                    <a:srgbClr val="FFFFFF"/>
                  </a:solidFill>
                </a:endParaRPr>
              </a:p>
            </p:txBody>
          </p:sp>
          <p:sp>
            <p:nvSpPr>
              <p:cNvPr id="15" name="ïŝľíḓè"/>
              <p:cNvSpPr/>
              <p:nvPr/>
            </p:nvSpPr>
            <p:spPr>
              <a:xfrm>
                <a:off x="6554589" y="3634981"/>
                <a:ext cx="65506" cy="2678442"/>
              </a:xfrm>
              <a:prstGeom prst="rect">
                <a:avLst/>
              </a:prstGeom>
              <a:gradFill>
                <a:gsLst>
                  <a:gs pos="4581">
                    <a:schemeClr val="tx2">
                      <a:lumMod val="20000"/>
                      <a:lumOff val="80000"/>
                    </a:schemeClr>
                  </a:gs>
                  <a:gs pos="53356">
                    <a:srgbClr val="E9E9EA"/>
                  </a:gs>
                  <a:gs pos="100000">
                    <a:schemeClr val="bg1"/>
                  </a:gs>
                </a:gsLst>
                <a:lin ang="5400000"/>
              </a:gradFill>
              <a:ln w="12700">
                <a:miter lim="400000"/>
              </a:ln>
            </p:spPr>
            <p:txBody>
              <a:bodyPr lIns="71437" tIns="71437" rIns="71437" bIns="71437" anchor="ctr"/>
              <a:lstStyle/>
              <a:p>
                <a:pPr algn="ctr">
                  <a:defRPr sz="3200" cap="none">
                    <a:solidFill>
                      <a:srgbClr val="FFFFFF"/>
                    </a:solidFill>
                  </a:defRPr>
                </a:pPr>
              </a:p>
            </p:txBody>
          </p:sp>
          <p:sp>
            <p:nvSpPr>
              <p:cNvPr id="16" name="iṣľïḋé"/>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7" name="ï$ľïḍé"/>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8" name="ïṡ1ídé"/>
              <p:cNvSpPr/>
              <p:nvPr/>
            </p:nvSpPr>
            <p:spPr>
              <a:xfrm>
                <a:off x="9848760" y="2742449"/>
                <a:ext cx="259660" cy="288475"/>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19" name="íŝľiḍé"/>
              <p:cNvSpPr/>
              <p:nvPr/>
            </p:nvSpPr>
            <p:spPr>
              <a:xfrm>
                <a:off x="9266175" y="2519495"/>
                <a:ext cx="259660" cy="288474"/>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0" name="is1idê"/>
              <p:cNvSpPr/>
              <p:nvPr/>
            </p:nvSpPr>
            <p:spPr>
              <a:xfrm>
                <a:off x="9884879" y="3361655"/>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1" name="ïSlïdè"/>
              <p:cNvSpPr/>
              <p:nvPr/>
            </p:nvSpPr>
            <p:spPr>
              <a:xfrm>
                <a:off x="9295722" y="3157064"/>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2" name="îšlïdé"/>
              <p:cNvSpPr/>
              <p:nvPr/>
            </p:nvSpPr>
            <p:spPr>
              <a:xfrm>
                <a:off x="8822771" y="2323114"/>
                <a:ext cx="1862381" cy="131869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015" y="17555"/>
                    </a:lnTo>
                    <a:cubicBezTo>
                      <a:pt x="20937" y="17145"/>
                      <a:pt x="20815" y="16755"/>
                      <a:pt x="20653" y="16397"/>
                    </a:cubicBezTo>
                    <a:cubicBezTo>
                      <a:pt x="20424" y="15892"/>
                      <a:pt x="20120" y="15462"/>
                      <a:pt x="19762" y="15138"/>
                    </a:cubicBezTo>
                    <a:lnTo>
                      <a:pt x="0" y="0"/>
                    </a:lnTo>
                    <a:lnTo>
                      <a:pt x="40" y="13327"/>
                    </a:lnTo>
                    <a:lnTo>
                      <a:pt x="2160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23" name="ïśḻíḓe"/>
              <p:cNvSpPr/>
              <p:nvPr/>
            </p:nvSpPr>
            <p:spPr>
              <a:xfrm>
                <a:off x="8832933" y="2809035"/>
                <a:ext cx="1292808" cy="673874"/>
              </a:xfrm>
              <a:custGeom>
                <a:avLst/>
                <a:gdLst/>
                <a:ahLst/>
                <a:cxnLst>
                  <a:cxn ang="0">
                    <a:pos x="wd2" y="hd2"/>
                  </a:cxn>
                  <a:cxn ang="5400000">
                    <a:pos x="wd2" y="hd2"/>
                  </a:cxn>
                  <a:cxn ang="10800000">
                    <a:pos x="wd2" y="hd2"/>
                  </a:cxn>
                  <a:cxn ang="16200000">
                    <a:pos x="wd2" y="hd2"/>
                  </a:cxn>
                </a:cxnLst>
                <a:rect l="0" t="0" r="r" b="b"/>
                <a:pathLst>
                  <a:path w="21583" h="21600" extrusionOk="0">
                    <a:moveTo>
                      <a:pt x="21581" y="21600"/>
                    </a:moveTo>
                    <a:lnTo>
                      <a:pt x="21581" y="19488"/>
                    </a:lnTo>
                    <a:cubicBezTo>
                      <a:pt x="21600" y="18804"/>
                      <a:pt x="21495" y="18130"/>
                      <a:pt x="21283" y="17579"/>
                    </a:cubicBezTo>
                    <a:cubicBezTo>
                      <a:pt x="21119" y="17153"/>
                      <a:pt x="20898" y="16819"/>
                      <a:pt x="20644" y="16615"/>
                    </a:cubicBezTo>
                    <a:lnTo>
                      <a:pt x="0"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4" name="íṥļîde"/>
              <p:cNvSpPr/>
              <p:nvPr/>
            </p:nvSpPr>
            <p:spPr>
              <a:xfrm>
                <a:off x="9291232" y="3003700"/>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5" name="ïSlïḓe"/>
              <p:cNvSpPr/>
              <p:nvPr/>
            </p:nvSpPr>
            <p:spPr>
              <a:xfrm>
                <a:off x="9755182" y="3189937"/>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6" name="îṧ1íďè"/>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7" name="íslîḓe"/>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8" name="íṡļïde"/>
              <p:cNvSpPr/>
              <p:nvPr/>
            </p:nvSpPr>
            <p:spPr>
              <a:xfrm>
                <a:off x="7699163" y="2520901"/>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9" name="îṧliḓé"/>
              <p:cNvSpPr/>
              <p:nvPr/>
            </p:nvSpPr>
            <p:spPr>
              <a:xfrm>
                <a:off x="7124779" y="2742449"/>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0" name="í$ḻiḓe"/>
              <p:cNvSpPr/>
              <p:nvPr/>
            </p:nvSpPr>
            <p:spPr>
              <a:xfrm>
                <a:off x="7158046" y="3365605"/>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1" name="iṧ1iḋè"/>
              <p:cNvSpPr/>
              <p:nvPr/>
            </p:nvSpPr>
            <p:spPr>
              <a:xfrm>
                <a:off x="7747650" y="3157062"/>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2" name="íṣľîdé"/>
              <p:cNvSpPr/>
              <p:nvPr/>
            </p:nvSpPr>
            <p:spPr>
              <a:xfrm>
                <a:off x="6546000" y="2323114"/>
                <a:ext cx="1862395" cy="13186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85" y="17555"/>
                    </a:lnTo>
                    <a:cubicBezTo>
                      <a:pt x="663" y="17145"/>
                      <a:pt x="785" y="16755"/>
                      <a:pt x="947" y="16397"/>
                    </a:cubicBezTo>
                    <a:cubicBezTo>
                      <a:pt x="1176" y="15892"/>
                      <a:pt x="1480" y="15462"/>
                      <a:pt x="1838" y="15138"/>
                    </a:cubicBezTo>
                    <a:lnTo>
                      <a:pt x="21600" y="0"/>
                    </a:lnTo>
                    <a:lnTo>
                      <a:pt x="21560" y="13327"/>
                    </a:lnTo>
                    <a:lnTo>
                      <a:pt x="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33" name="ïṣḷîḋé"/>
              <p:cNvSpPr/>
              <p:nvPr/>
            </p:nvSpPr>
            <p:spPr>
              <a:xfrm>
                <a:off x="7124996" y="2809035"/>
                <a:ext cx="1292379" cy="673874"/>
              </a:xfrm>
              <a:custGeom>
                <a:avLst/>
                <a:gdLst/>
                <a:ahLst/>
                <a:cxnLst>
                  <a:cxn ang="0">
                    <a:pos x="wd2" y="hd2"/>
                  </a:cxn>
                  <a:cxn ang="5400000">
                    <a:pos x="wd2" y="hd2"/>
                  </a:cxn>
                  <a:cxn ang="10800000">
                    <a:pos x="wd2" y="hd2"/>
                  </a:cxn>
                  <a:cxn ang="16200000">
                    <a:pos x="wd2" y="hd2"/>
                  </a:cxn>
                </a:cxnLst>
                <a:rect l="0" t="0" r="r" b="b"/>
                <a:pathLst>
                  <a:path w="21583" h="21600" extrusionOk="0">
                    <a:moveTo>
                      <a:pt x="2" y="21600"/>
                    </a:moveTo>
                    <a:lnTo>
                      <a:pt x="2" y="19488"/>
                    </a:lnTo>
                    <a:cubicBezTo>
                      <a:pt x="-17" y="18804"/>
                      <a:pt x="88" y="18130"/>
                      <a:pt x="300" y="17579"/>
                    </a:cubicBezTo>
                    <a:cubicBezTo>
                      <a:pt x="464" y="17153"/>
                      <a:pt x="685" y="16819"/>
                      <a:pt x="939" y="16615"/>
                    </a:cubicBezTo>
                    <a:lnTo>
                      <a:pt x="21583"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4" name="ís1iḋê"/>
              <p:cNvSpPr/>
              <p:nvPr/>
            </p:nvSpPr>
            <p:spPr>
              <a:xfrm>
                <a:off x="7548929" y="3173526"/>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5" name="ïŝ1ídé"/>
              <p:cNvSpPr/>
              <p:nvPr/>
            </p:nvSpPr>
            <p:spPr>
              <a:xfrm>
                <a:off x="7950612" y="2995495"/>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6" name="íSliḑe"/>
              <p:cNvSpPr/>
              <p:nvPr/>
            </p:nvSpPr>
            <p:spPr>
              <a:xfrm>
                <a:off x="7795486" y="4216013"/>
                <a:ext cx="801180" cy="713922"/>
              </a:xfrm>
              <a:custGeom>
                <a:avLst/>
                <a:gdLst/>
                <a:ahLst/>
                <a:cxnLst>
                  <a:cxn ang="0">
                    <a:pos x="wd2" y="hd2"/>
                  </a:cxn>
                  <a:cxn ang="5400000">
                    <a:pos x="wd2" y="hd2"/>
                  </a:cxn>
                  <a:cxn ang="10800000">
                    <a:pos x="wd2" y="hd2"/>
                  </a:cxn>
                  <a:cxn ang="16200000">
                    <a:pos x="wd2" y="hd2"/>
                  </a:cxn>
                </a:cxnLst>
                <a:rect l="0" t="0" r="r" b="b"/>
                <a:pathLst>
                  <a:path w="21600" h="21600" extrusionOk="0">
                    <a:moveTo>
                      <a:pt x="17411" y="798"/>
                    </a:moveTo>
                    <a:lnTo>
                      <a:pt x="3277" y="9980"/>
                    </a:lnTo>
                    <a:cubicBezTo>
                      <a:pt x="2213" y="10656"/>
                      <a:pt x="1341" y="11655"/>
                      <a:pt x="760" y="12863"/>
                    </a:cubicBezTo>
                    <a:cubicBezTo>
                      <a:pt x="317" y="13787"/>
                      <a:pt x="57" y="14807"/>
                      <a:pt x="0" y="15854"/>
                    </a:cubicBezTo>
                    <a:lnTo>
                      <a:pt x="0" y="20589"/>
                    </a:lnTo>
                    <a:cubicBezTo>
                      <a:pt x="27" y="20866"/>
                      <a:pt x="144" y="21123"/>
                      <a:pt x="330" y="21310"/>
                    </a:cubicBezTo>
                    <a:cubicBezTo>
                      <a:pt x="509" y="21491"/>
                      <a:pt x="741" y="21594"/>
                      <a:pt x="983" y="21600"/>
                    </a:cubicBezTo>
                    <a:lnTo>
                      <a:pt x="21600" y="14621"/>
                    </a:lnTo>
                    <a:lnTo>
                      <a:pt x="21600" y="0"/>
                    </a:lnTo>
                    <a:lnTo>
                      <a:pt x="17411"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7" name="iṡ1íḍè"/>
              <p:cNvSpPr/>
              <p:nvPr/>
            </p:nvSpPr>
            <p:spPr>
              <a:xfrm>
                <a:off x="8634958" y="4216013"/>
                <a:ext cx="801181" cy="713922"/>
              </a:xfrm>
              <a:custGeom>
                <a:avLst/>
                <a:gdLst/>
                <a:ahLst/>
                <a:cxnLst>
                  <a:cxn ang="0">
                    <a:pos x="wd2" y="hd2"/>
                  </a:cxn>
                  <a:cxn ang="5400000">
                    <a:pos x="wd2" y="hd2"/>
                  </a:cxn>
                  <a:cxn ang="10800000">
                    <a:pos x="wd2" y="hd2"/>
                  </a:cxn>
                  <a:cxn ang="16200000">
                    <a:pos x="wd2" y="hd2"/>
                  </a:cxn>
                </a:cxnLst>
                <a:rect l="0" t="0" r="r" b="b"/>
                <a:pathLst>
                  <a:path w="21600" h="21600" extrusionOk="0">
                    <a:moveTo>
                      <a:pt x="4189" y="798"/>
                    </a:moveTo>
                    <a:lnTo>
                      <a:pt x="18323" y="9980"/>
                    </a:lnTo>
                    <a:cubicBezTo>
                      <a:pt x="19387" y="10656"/>
                      <a:pt x="20259" y="11655"/>
                      <a:pt x="20840" y="12863"/>
                    </a:cubicBezTo>
                    <a:cubicBezTo>
                      <a:pt x="21283" y="13787"/>
                      <a:pt x="21543" y="14807"/>
                      <a:pt x="21600" y="15854"/>
                    </a:cubicBezTo>
                    <a:lnTo>
                      <a:pt x="21600" y="20589"/>
                    </a:lnTo>
                    <a:cubicBezTo>
                      <a:pt x="21573" y="20866"/>
                      <a:pt x="21456" y="21123"/>
                      <a:pt x="21270" y="21310"/>
                    </a:cubicBezTo>
                    <a:cubicBezTo>
                      <a:pt x="21091" y="21491"/>
                      <a:pt x="20859" y="21594"/>
                      <a:pt x="20617" y="21600"/>
                    </a:cubicBezTo>
                    <a:lnTo>
                      <a:pt x="0" y="14621"/>
                    </a:lnTo>
                    <a:lnTo>
                      <a:pt x="0" y="0"/>
                    </a:lnTo>
                    <a:lnTo>
                      <a:pt x="4189"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8" name="îsḷîḋe"/>
              <p:cNvSpPr/>
              <p:nvPr/>
            </p:nvSpPr>
            <p:spPr>
              <a:xfrm>
                <a:off x="7801877" y="4290712"/>
                <a:ext cx="672049" cy="451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76" y="20037"/>
                      <a:pt x="1300" y="18605"/>
                      <a:pt x="2150" y="17349"/>
                    </a:cubicBezTo>
                    <a:cubicBezTo>
                      <a:pt x="3001" y="16092"/>
                      <a:pt x="3970" y="15024"/>
                      <a:pt x="5026" y="14178"/>
                    </a:cubicBezTo>
                    <a:lnTo>
                      <a:pt x="2160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39" name="ïṧḻíḓé"/>
              <p:cNvSpPr/>
              <p:nvPr/>
            </p:nvSpPr>
            <p:spPr>
              <a:xfrm>
                <a:off x="8754031" y="4290712"/>
                <a:ext cx="672118" cy="4516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024" y="20037"/>
                      <a:pt x="20300" y="18605"/>
                      <a:pt x="19450" y="17349"/>
                    </a:cubicBezTo>
                    <a:cubicBezTo>
                      <a:pt x="18599" y="16092"/>
                      <a:pt x="17630" y="15024"/>
                      <a:pt x="16574" y="14178"/>
                    </a:cubicBezTo>
                    <a:lnTo>
                      <a:pt x="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40" name="işļidé"/>
              <p:cNvSpPr/>
              <p:nvPr/>
            </p:nvSpPr>
            <p:spPr>
              <a:xfrm>
                <a:off x="8406836" y="681158"/>
                <a:ext cx="434745" cy="3504387"/>
              </a:xfrm>
              <a:custGeom>
                <a:avLst/>
                <a:gdLst/>
                <a:ahLst/>
                <a:cxnLst>
                  <a:cxn ang="0">
                    <a:pos x="wd2" y="hd2"/>
                  </a:cxn>
                  <a:cxn ang="5400000">
                    <a:pos x="wd2" y="hd2"/>
                  </a:cxn>
                  <a:cxn ang="10800000">
                    <a:pos x="wd2" y="hd2"/>
                  </a:cxn>
                  <a:cxn ang="16200000">
                    <a:pos x="wd2" y="hd2"/>
                  </a:cxn>
                </a:cxnLst>
                <a:rect l="0" t="0" r="r" b="b"/>
                <a:pathLst>
                  <a:path w="21089" h="21600" extrusionOk="0">
                    <a:moveTo>
                      <a:pt x="8804" y="100"/>
                    </a:moveTo>
                    <a:cubicBezTo>
                      <a:pt x="8060" y="166"/>
                      <a:pt x="7413" y="247"/>
                      <a:pt x="6794" y="331"/>
                    </a:cubicBezTo>
                    <a:cubicBezTo>
                      <a:pt x="5555" y="498"/>
                      <a:pt x="4420" y="677"/>
                      <a:pt x="3459" y="872"/>
                    </a:cubicBezTo>
                    <a:cubicBezTo>
                      <a:pt x="949" y="1383"/>
                      <a:pt x="-246" y="1981"/>
                      <a:pt x="42" y="2583"/>
                    </a:cubicBezTo>
                    <a:lnTo>
                      <a:pt x="42" y="18187"/>
                    </a:lnTo>
                    <a:cubicBezTo>
                      <a:pt x="7" y="18787"/>
                      <a:pt x="845" y="19383"/>
                      <a:pt x="2515" y="19945"/>
                    </a:cubicBezTo>
                    <a:cubicBezTo>
                      <a:pt x="4349" y="20561"/>
                      <a:pt x="7148" y="21125"/>
                      <a:pt x="10744" y="21600"/>
                    </a:cubicBezTo>
                    <a:cubicBezTo>
                      <a:pt x="14247" y="21129"/>
                      <a:pt x="16962" y="20572"/>
                      <a:pt x="18727" y="19964"/>
                    </a:cubicBezTo>
                    <a:cubicBezTo>
                      <a:pt x="20421" y="19380"/>
                      <a:pt x="21205" y="18760"/>
                      <a:pt x="21035" y="18138"/>
                    </a:cubicBezTo>
                    <a:lnTo>
                      <a:pt x="21035" y="2541"/>
                    </a:lnTo>
                    <a:cubicBezTo>
                      <a:pt x="21354" y="1955"/>
                      <a:pt x="20265" y="1369"/>
                      <a:pt x="17913" y="863"/>
                    </a:cubicBezTo>
                    <a:cubicBezTo>
                      <a:pt x="17038" y="675"/>
                      <a:pt x="15998" y="500"/>
                      <a:pt x="14879" y="334"/>
                    </a:cubicBezTo>
                    <a:cubicBezTo>
                      <a:pt x="14319" y="251"/>
                      <a:pt x="13737" y="169"/>
                      <a:pt x="13045" y="104"/>
                    </a:cubicBezTo>
                    <a:cubicBezTo>
                      <a:pt x="12412" y="45"/>
                      <a:pt x="11698" y="1"/>
                      <a:pt x="10935" y="0"/>
                    </a:cubicBezTo>
                    <a:cubicBezTo>
                      <a:pt x="10173" y="0"/>
                      <a:pt x="9452" y="43"/>
                      <a:pt x="8804" y="100"/>
                    </a:cubicBez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sp>
            <p:nvSpPr>
              <p:cNvPr id="41" name="iSļïḋe"/>
              <p:cNvSpPr/>
              <p:nvPr/>
            </p:nvSpPr>
            <p:spPr>
              <a:xfrm>
                <a:off x="8583847" y="4044269"/>
                <a:ext cx="65506" cy="9741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3433" y="0"/>
                      <a:pt x="15079" y="0"/>
                      <a:pt x="16666" y="32"/>
                    </a:cubicBezTo>
                    <a:cubicBezTo>
                      <a:pt x="17724" y="55"/>
                      <a:pt x="18668" y="94"/>
                      <a:pt x="19433" y="146"/>
                    </a:cubicBezTo>
                    <a:cubicBezTo>
                      <a:pt x="20199" y="197"/>
                      <a:pt x="20786" y="261"/>
                      <a:pt x="21131" y="332"/>
                    </a:cubicBezTo>
                    <a:cubicBezTo>
                      <a:pt x="21365" y="385"/>
                      <a:pt x="21483" y="439"/>
                      <a:pt x="21541" y="503"/>
                    </a:cubicBezTo>
                    <a:cubicBezTo>
                      <a:pt x="21600" y="566"/>
                      <a:pt x="21600" y="638"/>
                      <a:pt x="21600" y="726"/>
                    </a:cubicBezTo>
                    <a:lnTo>
                      <a:pt x="21600" y="20874"/>
                    </a:lnTo>
                    <a:cubicBezTo>
                      <a:pt x="21600" y="20962"/>
                      <a:pt x="21600" y="21034"/>
                      <a:pt x="21541" y="21097"/>
                    </a:cubicBezTo>
                    <a:cubicBezTo>
                      <a:pt x="21483" y="21161"/>
                      <a:pt x="21365" y="21215"/>
                      <a:pt x="21131" y="21268"/>
                    </a:cubicBezTo>
                    <a:cubicBezTo>
                      <a:pt x="20786" y="21339"/>
                      <a:pt x="20199" y="21403"/>
                      <a:pt x="19433" y="21454"/>
                    </a:cubicBezTo>
                    <a:cubicBezTo>
                      <a:pt x="18668" y="21506"/>
                      <a:pt x="17724" y="21545"/>
                      <a:pt x="16666" y="21568"/>
                    </a:cubicBezTo>
                    <a:cubicBezTo>
                      <a:pt x="15079" y="21600"/>
                      <a:pt x="13433" y="21600"/>
                      <a:pt x="10800" y="21600"/>
                    </a:cubicBezTo>
                    <a:cubicBezTo>
                      <a:pt x="8167" y="21600"/>
                      <a:pt x="6521" y="21600"/>
                      <a:pt x="4934" y="21568"/>
                    </a:cubicBezTo>
                    <a:cubicBezTo>
                      <a:pt x="3876" y="21545"/>
                      <a:pt x="2932" y="21506"/>
                      <a:pt x="2167" y="21454"/>
                    </a:cubicBezTo>
                    <a:cubicBezTo>
                      <a:pt x="1401" y="21403"/>
                      <a:pt x="814" y="21339"/>
                      <a:pt x="469" y="21268"/>
                    </a:cubicBezTo>
                    <a:cubicBezTo>
                      <a:pt x="235" y="21215"/>
                      <a:pt x="117" y="21161"/>
                      <a:pt x="59" y="21097"/>
                    </a:cubicBezTo>
                    <a:cubicBezTo>
                      <a:pt x="0" y="21034"/>
                      <a:pt x="0" y="20962"/>
                      <a:pt x="0" y="20874"/>
                    </a:cubicBezTo>
                    <a:lnTo>
                      <a:pt x="0" y="726"/>
                    </a:lnTo>
                    <a:cubicBezTo>
                      <a:pt x="0" y="638"/>
                      <a:pt x="0" y="566"/>
                      <a:pt x="59" y="503"/>
                    </a:cubicBezTo>
                    <a:cubicBezTo>
                      <a:pt x="117" y="439"/>
                      <a:pt x="235" y="385"/>
                      <a:pt x="469" y="332"/>
                    </a:cubicBezTo>
                    <a:cubicBezTo>
                      <a:pt x="814" y="261"/>
                      <a:pt x="1401" y="197"/>
                      <a:pt x="2167" y="146"/>
                    </a:cubicBezTo>
                    <a:cubicBezTo>
                      <a:pt x="2932" y="94"/>
                      <a:pt x="3876" y="55"/>
                      <a:pt x="4934" y="32"/>
                    </a:cubicBezTo>
                    <a:cubicBezTo>
                      <a:pt x="6521" y="0"/>
                      <a:pt x="8167" y="0"/>
                      <a:pt x="10800" y="0"/>
                    </a:cubicBezTo>
                    <a:close/>
                  </a:path>
                </a:pathLst>
              </a:custGeom>
              <a:solidFill>
                <a:srgbClr val="E5E3E6"/>
              </a:solidFill>
              <a:ln w="12700">
                <a:miter lim="400000"/>
              </a:ln>
            </p:spPr>
            <p:txBody>
              <a:bodyPr lIns="71437" tIns="71437" rIns="71437" bIns="71437" anchor="ctr"/>
              <a:lstStyle/>
              <a:p>
                <a:pPr algn="ctr">
                  <a:defRPr sz="3200" cap="none">
                    <a:solidFill>
                      <a:srgbClr val="FFFFFF"/>
                    </a:solidFill>
                  </a:defRPr>
                </a:pPr>
              </a:p>
            </p:txBody>
          </p:sp>
          <p:sp>
            <p:nvSpPr>
              <p:cNvPr id="42" name="íṣ1îḑê"/>
              <p:cNvSpPr/>
              <p:nvPr/>
            </p:nvSpPr>
            <p:spPr>
              <a:xfrm>
                <a:off x="8440695" y="1186538"/>
                <a:ext cx="352400" cy="138652"/>
              </a:xfrm>
              <a:custGeom>
                <a:avLst/>
                <a:gdLst/>
                <a:ahLst/>
                <a:cxnLst>
                  <a:cxn ang="0">
                    <a:pos x="wd2" y="hd2"/>
                  </a:cxn>
                  <a:cxn ang="5400000">
                    <a:pos x="wd2" y="hd2"/>
                  </a:cxn>
                  <a:cxn ang="10800000">
                    <a:pos x="wd2" y="hd2"/>
                  </a:cxn>
                  <a:cxn ang="16200000">
                    <a:pos x="wd2" y="hd2"/>
                  </a:cxn>
                </a:cxnLst>
                <a:rect l="0" t="0" r="r" b="b"/>
                <a:pathLst>
                  <a:path w="21600" h="21483" extrusionOk="0">
                    <a:moveTo>
                      <a:pt x="0" y="21483"/>
                    </a:moveTo>
                    <a:cubicBezTo>
                      <a:pt x="1199" y="8970"/>
                      <a:pt x="5608" y="118"/>
                      <a:pt x="10701" y="1"/>
                    </a:cubicBezTo>
                    <a:cubicBezTo>
                      <a:pt x="15848" y="-117"/>
                      <a:pt x="20355" y="8701"/>
                      <a:pt x="21600" y="21324"/>
                    </a:cubicBezTo>
                    <a:cubicBezTo>
                      <a:pt x="18521" y="14939"/>
                      <a:pt x="14651" y="11495"/>
                      <a:pt x="10669" y="11594"/>
                    </a:cubicBezTo>
                    <a:cubicBezTo>
                      <a:pt x="6769" y="11691"/>
                      <a:pt x="3001" y="15183"/>
                      <a:pt x="0" y="21483"/>
                    </a:cubicBezTo>
                    <a:close/>
                  </a:path>
                </a:pathLst>
              </a:custGeom>
              <a:solidFill>
                <a:schemeClr val="tx2"/>
              </a:solidFill>
              <a:ln w="12700">
                <a:miter lim="400000"/>
              </a:ln>
            </p:spPr>
            <p:txBody>
              <a:bodyPr lIns="71437" tIns="71437" rIns="71437" bIns="71437" anchor="ctr"/>
              <a:lstStyle/>
              <a:p>
                <a:pPr algn="ctr">
                  <a:defRPr sz="3200" cap="none">
                    <a:solidFill>
                      <a:srgbClr val="000000"/>
                    </a:solidFill>
                  </a:defRPr>
                </a:pPr>
              </a:p>
            </p:txBody>
          </p:sp>
          <p:grpSp>
            <p:nvGrpSpPr>
              <p:cNvPr id="43" name="iṣ1ide"/>
              <p:cNvGrpSpPr/>
              <p:nvPr/>
            </p:nvGrpSpPr>
            <p:grpSpPr>
              <a:xfrm>
                <a:off x="8440707" y="1564747"/>
                <a:ext cx="351038" cy="2262318"/>
                <a:chOff x="0" y="0"/>
                <a:chExt cx="543321" cy="3501526"/>
              </a:xfrm>
              <a:solidFill>
                <a:schemeClr val="bg1">
                  <a:lumMod val="65000"/>
                </a:schemeClr>
              </a:solidFill>
            </p:grpSpPr>
            <p:sp>
              <p:nvSpPr>
                <p:cNvPr id="51" name="îsḷîḑe"/>
                <p:cNvSpPr/>
                <p:nvPr/>
              </p:nvSpPr>
              <p:spPr>
                <a:xfrm>
                  <a:off x="0"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2" name="íṡľiḑè"/>
                <p:cNvSpPr/>
                <p:nvPr/>
              </p:nvSpPr>
              <p:spPr>
                <a:xfrm>
                  <a:off x="0"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3" name="îSlîdé"/>
                <p:cNvSpPr/>
                <p:nvPr/>
              </p:nvSpPr>
              <p:spPr>
                <a:xfrm>
                  <a:off x="0"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4" name="íṧlídè"/>
                <p:cNvSpPr/>
                <p:nvPr/>
              </p:nvSpPr>
              <p:spPr>
                <a:xfrm>
                  <a:off x="0"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5" name="ïṧḻîdé"/>
                <p:cNvSpPr/>
                <p:nvPr/>
              </p:nvSpPr>
              <p:spPr>
                <a:xfrm>
                  <a:off x="0"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6" name="ïslïḑé"/>
                <p:cNvSpPr/>
                <p:nvPr/>
              </p:nvSpPr>
              <p:spPr>
                <a:xfrm>
                  <a:off x="0"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7" name="ïṥľîďé"/>
                <p:cNvSpPr/>
                <p:nvPr/>
              </p:nvSpPr>
              <p:spPr>
                <a:xfrm>
                  <a:off x="0"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8" name="isľide"/>
                <p:cNvSpPr/>
                <p:nvPr/>
              </p:nvSpPr>
              <p:spPr>
                <a:xfrm>
                  <a:off x="0"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9" name="îšľîḋé"/>
                <p:cNvSpPr/>
                <p:nvPr/>
              </p:nvSpPr>
              <p:spPr>
                <a:xfrm>
                  <a:off x="0"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0" name="î$ḻíḑé"/>
                <p:cNvSpPr/>
                <p:nvPr/>
              </p:nvSpPr>
              <p:spPr>
                <a:xfrm>
                  <a:off x="485775"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1" name="iṣľïdè"/>
                <p:cNvSpPr/>
                <p:nvPr/>
              </p:nvSpPr>
              <p:spPr>
                <a:xfrm>
                  <a:off x="485775"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2" name="iŝľîḑé"/>
                <p:cNvSpPr/>
                <p:nvPr/>
              </p:nvSpPr>
              <p:spPr>
                <a:xfrm>
                  <a:off x="485775"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3" name="išḻîḍe"/>
                <p:cNvSpPr/>
                <p:nvPr/>
              </p:nvSpPr>
              <p:spPr>
                <a:xfrm>
                  <a:off x="485775"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4" name="ïŝḷîďe"/>
                <p:cNvSpPr/>
                <p:nvPr/>
              </p:nvSpPr>
              <p:spPr>
                <a:xfrm>
                  <a:off x="485775"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5" name="iṩḻîḍè"/>
                <p:cNvSpPr/>
                <p:nvPr/>
              </p:nvSpPr>
              <p:spPr>
                <a:xfrm>
                  <a:off x="485775"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6" name="îṥḻïḍè"/>
                <p:cNvSpPr/>
                <p:nvPr/>
              </p:nvSpPr>
              <p:spPr>
                <a:xfrm>
                  <a:off x="485775"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7" name="í$1ïḋè"/>
                <p:cNvSpPr/>
                <p:nvPr/>
              </p:nvSpPr>
              <p:spPr>
                <a:xfrm>
                  <a:off x="485775"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8" name="îslïḍè"/>
                <p:cNvSpPr/>
                <p:nvPr/>
              </p:nvSpPr>
              <p:spPr>
                <a:xfrm>
                  <a:off x="485775"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9" name="ïSḻïḍê"/>
                <p:cNvSpPr/>
                <p:nvPr/>
              </p:nvSpPr>
              <p:spPr>
                <a:xfrm>
                  <a:off x="1151"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0" name="ïṩḷiḓé"/>
                <p:cNvSpPr/>
                <p:nvPr/>
              </p:nvSpPr>
              <p:spPr>
                <a:xfrm>
                  <a:off x="1151"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1" name="îṡľiďe"/>
                <p:cNvSpPr/>
                <p:nvPr/>
              </p:nvSpPr>
              <p:spPr>
                <a:xfrm>
                  <a:off x="1151"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2" name="î$ļîḋe"/>
                <p:cNvSpPr/>
                <p:nvPr/>
              </p:nvSpPr>
              <p:spPr>
                <a:xfrm>
                  <a:off x="1151"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3" name="işľíďê"/>
                <p:cNvSpPr/>
                <p:nvPr/>
              </p:nvSpPr>
              <p:spPr>
                <a:xfrm>
                  <a:off x="1151"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4" name="ï$ḻíďè"/>
                <p:cNvSpPr/>
                <p:nvPr/>
              </p:nvSpPr>
              <p:spPr>
                <a:xfrm>
                  <a:off x="1151"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5" name="íṧ1ïďê"/>
                <p:cNvSpPr/>
                <p:nvPr/>
              </p:nvSpPr>
              <p:spPr>
                <a:xfrm>
                  <a:off x="1151"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6" name="î$ľíḍê"/>
                <p:cNvSpPr/>
                <p:nvPr/>
              </p:nvSpPr>
              <p:spPr>
                <a:xfrm>
                  <a:off x="1151"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7" name="iṥlide"/>
                <p:cNvSpPr/>
                <p:nvPr/>
              </p:nvSpPr>
              <p:spPr>
                <a:xfrm>
                  <a:off x="1151"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8" name="ïsḷïďè"/>
                <p:cNvSpPr/>
                <p:nvPr/>
              </p:nvSpPr>
              <p:spPr>
                <a:xfrm>
                  <a:off x="486926"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9" name="íṣļïḋé"/>
                <p:cNvSpPr/>
                <p:nvPr/>
              </p:nvSpPr>
              <p:spPr>
                <a:xfrm>
                  <a:off x="486926"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0" name="î$ļiḓe"/>
                <p:cNvSpPr/>
                <p:nvPr/>
              </p:nvSpPr>
              <p:spPr>
                <a:xfrm>
                  <a:off x="486926"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1" name="ïŝľîďe"/>
                <p:cNvSpPr/>
                <p:nvPr/>
              </p:nvSpPr>
              <p:spPr>
                <a:xfrm>
                  <a:off x="486926"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2" name="ïŝļîḋè"/>
                <p:cNvSpPr/>
                <p:nvPr/>
              </p:nvSpPr>
              <p:spPr>
                <a:xfrm>
                  <a:off x="486926"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3" name="íŝ1ïḑé"/>
                <p:cNvSpPr/>
                <p:nvPr/>
              </p:nvSpPr>
              <p:spPr>
                <a:xfrm>
                  <a:off x="486926"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4" name="îŝḻîḑe"/>
                <p:cNvSpPr/>
                <p:nvPr/>
              </p:nvSpPr>
              <p:spPr>
                <a:xfrm>
                  <a:off x="486926"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5" name="íŝḻïḑe"/>
                <p:cNvSpPr/>
                <p:nvPr/>
              </p:nvSpPr>
              <p:spPr>
                <a:xfrm>
                  <a:off x="486926"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6" name="íşḻiḋè"/>
                <p:cNvSpPr/>
                <p:nvPr/>
              </p:nvSpPr>
              <p:spPr>
                <a:xfrm>
                  <a:off x="486926"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7" name="ï$lïďe"/>
                <p:cNvSpPr/>
                <p:nvPr/>
              </p:nvSpPr>
              <p:spPr>
                <a:xfrm>
                  <a:off x="1151"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8" name="ïŝliḍé"/>
                <p:cNvSpPr/>
                <p:nvPr/>
              </p:nvSpPr>
              <p:spPr>
                <a:xfrm>
                  <a:off x="1151"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9" name="íşļïḑe"/>
                <p:cNvSpPr/>
                <p:nvPr/>
              </p:nvSpPr>
              <p:spPr>
                <a:xfrm>
                  <a:off x="1151"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0" name="íś1iḋè"/>
                <p:cNvSpPr/>
                <p:nvPr/>
              </p:nvSpPr>
              <p:spPr>
                <a:xfrm>
                  <a:off x="1151"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1" name="iş1íḍè"/>
                <p:cNvSpPr/>
                <p:nvPr/>
              </p:nvSpPr>
              <p:spPr>
                <a:xfrm>
                  <a:off x="1151"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2" name="îśľîďè"/>
                <p:cNvSpPr/>
                <p:nvPr/>
              </p:nvSpPr>
              <p:spPr>
                <a:xfrm>
                  <a:off x="1151"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3" name="îṧḷîḓê"/>
                <p:cNvSpPr/>
                <p:nvPr/>
              </p:nvSpPr>
              <p:spPr>
                <a:xfrm>
                  <a:off x="1151"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4" name="ï$líḋé"/>
                <p:cNvSpPr/>
                <p:nvPr/>
              </p:nvSpPr>
              <p:spPr>
                <a:xfrm>
                  <a:off x="1151"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5" name="îṩľïďê"/>
                <p:cNvSpPr/>
                <p:nvPr/>
              </p:nvSpPr>
              <p:spPr>
                <a:xfrm>
                  <a:off x="1151"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6" name="iŝḻïḑê"/>
                <p:cNvSpPr/>
                <p:nvPr/>
              </p:nvSpPr>
              <p:spPr>
                <a:xfrm>
                  <a:off x="486926"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7" name="iṩlïḑe"/>
                <p:cNvSpPr/>
                <p:nvPr/>
              </p:nvSpPr>
              <p:spPr>
                <a:xfrm>
                  <a:off x="486926"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8" name="iṧ1íḍê"/>
                <p:cNvSpPr/>
                <p:nvPr/>
              </p:nvSpPr>
              <p:spPr>
                <a:xfrm>
                  <a:off x="486926"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9" name="íŝļíḋe"/>
                <p:cNvSpPr/>
                <p:nvPr/>
              </p:nvSpPr>
              <p:spPr>
                <a:xfrm>
                  <a:off x="486926"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0" name="ïṧḷíďê"/>
                <p:cNvSpPr/>
                <p:nvPr/>
              </p:nvSpPr>
              <p:spPr>
                <a:xfrm>
                  <a:off x="486926"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1" name="ïŝľíḑe"/>
                <p:cNvSpPr/>
                <p:nvPr/>
              </p:nvSpPr>
              <p:spPr>
                <a:xfrm>
                  <a:off x="486926"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2" name="íṣ1îḍè"/>
                <p:cNvSpPr/>
                <p:nvPr/>
              </p:nvSpPr>
              <p:spPr>
                <a:xfrm>
                  <a:off x="486926"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3" name="îšļidé"/>
                <p:cNvSpPr/>
                <p:nvPr/>
              </p:nvSpPr>
              <p:spPr>
                <a:xfrm>
                  <a:off x="486926"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4" name="îś1îḑè"/>
                <p:cNvSpPr/>
                <p:nvPr/>
              </p:nvSpPr>
              <p:spPr>
                <a:xfrm>
                  <a:off x="486926"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nvGrpSpPr>
              <p:cNvPr id="44" name="íŝlîdè"/>
              <p:cNvGrpSpPr/>
              <p:nvPr/>
            </p:nvGrpSpPr>
            <p:grpSpPr>
              <a:xfrm>
                <a:off x="9189362" y="3615910"/>
                <a:ext cx="785931" cy="766320"/>
                <a:chOff x="0" y="0"/>
                <a:chExt cx="1216418" cy="1186066"/>
              </a:xfrm>
              <a:solidFill>
                <a:schemeClr val="tx2">
                  <a:lumMod val="20000"/>
                  <a:lumOff val="80000"/>
                </a:schemeClr>
              </a:solidFill>
            </p:grpSpPr>
            <p:sp>
              <p:nvSpPr>
                <p:cNvPr id="45" name="íşľïďê"/>
                <p:cNvSpPr/>
                <p:nvPr/>
              </p:nvSpPr>
              <p:spPr>
                <a:xfrm>
                  <a:off x="0" y="0"/>
                  <a:ext cx="639801" cy="1186066"/>
                </a:xfrm>
                <a:custGeom>
                  <a:avLst/>
                  <a:gdLst/>
                  <a:ahLst/>
                  <a:cxnLst>
                    <a:cxn ang="0">
                      <a:pos x="wd2" y="hd2"/>
                    </a:cxn>
                    <a:cxn ang="5400000">
                      <a:pos x="wd2" y="hd2"/>
                    </a:cxn>
                    <a:cxn ang="10800000">
                      <a:pos x="wd2" y="hd2"/>
                    </a:cxn>
                    <a:cxn ang="16200000">
                      <a:pos x="wd2" y="hd2"/>
                    </a:cxn>
                  </a:cxnLst>
                  <a:rect l="0" t="0" r="r" b="b"/>
                  <a:pathLst>
                    <a:path w="21531" h="21600" extrusionOk="0">
                      <a:moveTo>
                        <a:pt x="24" y="14080"/>
                      </a:moveTo>
                      <a:lnTo>
                        <a:pt x="17802" y="11322"/>
                      </a:lnTo>
                      <a:lnTo>
                        <a:pt x="18217" y="16238"/>
                      </a:lnTo>
                      <a:cubicBezTo>
                        <a:pt x="18211" y="16598"/>
                        <a:pt x="18327" y="16957"/>
                        <a:pt x="18559" y="17295"/>
                      </a:cubicBezTo>
                      <a:cubicBezTo>
                        <a:pt x="18669" y="17455"/>
                        <a:pt x="18805" y="17611"/>
                        <a:pt x="18965" y="17759"/>
                      </a:cubicBezTo>
                      <a:lnTo>
                        <a:pt x="13465" y="19149"/>
                      </a:lnTo>
                      <a:cubicBezTo>
                        <a:pt x="13101" y="19317"/>
                        <a:pt x="12792" y="19518"/>
                        <a:pt x="12552" y="19742"/>
                      </a:cubicBezTo>
                      <a:cubicBezTo>
                        <a:pt x="12088" y="20177"/>
                        <a:pt x="11898" y="20681"/>
                        <a:pt x="12011" y="21180"/>
                      </a:cubicBezTo>
                      <a:lnTo>
                        <a:pt x="20037" y="19614"/>
                      </a:lnTo>
                      <a:lnTo>
                        <a:pt x="20459" y="21600"/>
                      </a:lnTo>
                      <a:cubicBezTo>
                        <a:pt x="21160" y="18155"/>
                        <a:pt x="21518" y="14692"/>
                        <a:pt x="21530" y="11226"/>
                      </a:cubicBezTo>
                      <a:cubicBezTo>
                        <a:pt x="21544" y="7475"/>
                        <a:pt x="21154" y="3726"/>
                        <a:pt x="20361" y="0"/>
                      </a:cubicBezTo>
                      <a:cubicBezTo>
                        <a:pt x="19847" y="140"/>
                        <a:pt x="19403" y="345"/>
                        <a:pt x="19067" y="598"/>
                      </a:cubicBezTo>
                      <a:cubicBezTo>
                        <a:pt x="18712" y="866"/>
                        <a:pt x="18491" y="1179"/>
                        <a:pt x="18424" y="1508"/>
                      </a:cubicBezTo>
                      <a:lnTo>
                        <a:pt x="18336" y="7431"/>
                      </a:lnTo>
                      <a:lnTo>
                        <a:pt x="1541" y="11966"/>
                      </a:lnTo>
                      <a:cubicBezTo>
                        <a:pt x="1038" y="12208"/>
                        <a:pt x="639" y="12507"/>
                        <a:pt x="374" y="12842"/>
                      </a:cubicBezTo>
                      <a:cubicBezTo>
                        <a:pt x="64" y="13232"/>
                        <a:pt x="-56" y="13658"/>
                        <a:pt x="24" y="14080"/>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6" name="íṧļídê"/>
                <p:cNvSpPr/>
                <p:nvPr/>
              </p:nvSpPr>
              <p:spPr>
                <a:xfrm>
                  <a:off x="607141" y="0"/>
                  <a:ext cx="609277" cy="1183122"/>
                </a:xfrm>
                <a:custGeom>
                  <a:avLst/>
                  <a:gdLst/>
                  <a:ahLst/>
                  <a:cxnLst>
                    <a:cxn ang="0">
                      <a:pos x="wd2" y="hd2"/>
                    </a:cxn>
                    <a:cxn ang="5400000">
                      <a:pos x="wd2" y="hd2"/>
                    </a:cxn>
                    <a:cxn ang="10800000">
                      <a:pos x="wd2" y="hd2"/>
                    </a:cxn>
                    <a:cxn ang="16200000">
                      <a:pos x="wd2" y="hd2"/>
                    </a:cxn>
                  </a:cxnLst>
                  <a:rect l="0" t="0" r="r" b="b"/>
                  <a:pathLst>
                    <a:path w="21541" h="21600" extrusionOk="0">
                      <a:moveTo>
                        <a:pt x="21516" y="14115"/>
                      </a:moveTo>
                      <a:lnTo>
                        <a:pt x="2839" y="11350"/>
                      </a:lnTo>
                      <a:lnTo>
                        <a:pt x="2402" y="16278"/>
                      </a:lnTo>
                      <a:cubicBezTo>
                        <a:pt x="2409" y="16640"/>
                        <a:pt x="2287" y="16999"/>
                        <a:pt x="2044" y="17338"/>
                      </a:cubicBezTo>
                      <a:cubicBezTo>
                        <a:pt x="1928" y="17499"/>
                        <a:pt x="1785" y="17655"/>
                        <a:pt x="1616" y="17803"/>
                      </a:cubicBezTo>
                      <a:lnTo>
                        <a:pt x="7395" y="19196"/>
                      </a:lnTo>
                      <a:cubicBezTo>
                        <a:pt x="7778" y="19365"/>
                        <a:pt x="8102" y="19566"/>
                        <a:pt x="8354" y="19791"/>
                      </a:cubicBezTo>
                      <a:cubicBezTo>
                        <a:pt x="8841" y="20227"/>
                        <a:pt x="9041" y="20733"/>
                        <a:pt x="8922" y="21232"/>
                      </a:cubicBezTo>
                      <a:lnTo>
                        <a:pt x="490" y="19662"/>
                      </a:lnTo>
                      <a:lnTo>
                        <a:pt x="14" y="21600"/>
                      </a:lnTo>
                      <a:lnTo>
                        <a:pt x="0" y="0"/>
                      </a:lnTo>
                      <a:cubicBezTo>
                        <a:pt x="601" y="124"/>
                        <a:pt x="1123" y="331"/>
                        <a:pt x="1509" y="599"/>
                      </a:cubicBezTo>
                      <a:cubicBezTo>
                        <a:pt x="1892" y="866"/>
                        <a:pt x="2126" y="1181"/>
                        <a:pt x="2185" y="1511"/>
                      </a:cubicBezTo>
                      <a:lnTo>
                        <a:pt x="2277" y="7449"/>
                      </a:lnTo>
                      <a:lnTo>
                        <a:pt x="19922" y="11996"/>
                      </a:lnTo>
                      <a:cubicBezTo>
                        <a:pt x="20451" y="12238"/>
                        <a:pt x="20869" y="12538"/>
                        <a:pt x="21149" y="12874"/>
                      </a:cubicBezTo>
                      <a:cubicBezTo>
                        <a:pt x="21474" y="13265"/>
                        <a:pt x="21600" y="13692"/>
                        <a:pt x="21516" y="14115"/>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7" name="ïŝlïďê"/>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8" name="îṣlíḓè"/>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9" name="îṧļiḓé"/>
                <p:cNvSpPr/>
                <p:nvPr/>
              </p:nvSpPr>
              <p:spPr>
                <a:xfrm>
                  <a:off x="828760" y="405696"/>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0" name="ï$1idé"/>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sp>
          <p:nvSpPr>
            <p:cNvPr id="5" name="ïṣļíḍé"/>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sp>
          <p:nvSpPr>
            <p:cNvPr id="13" name="íšľídê"/>
            <p:cNvSpPr txBox="1"/>
            <p:nvPr/>
          </p:nvSpPr>
          <p:spPr bwMode="auto">
            <a:xfrm>
              <a:off x="4804290" y="1185370"/>
              <a:ext cx="458631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zh-CN" sz="2000" b="1" dirty="0">
                  <a:solidFill>
                    <a:srgbClr val="000000"/>
                  </a:solidFill>
                  <a:effectLst/>
                  <a:latin typeface="宋体" panose="02010600030101010101" pitchFamily="2" charset="-122"/>
                  <a:ea typeface="宋体" panose="02010600030101010101" pitchFamily="2" charset="-122"/>
                  <a:cs typeface="Segoe UI" panose="020B0502040204020203" pitchFamily="34" charset="0"/>
                </a:rPr>
                <a:t>基于数字技术的应用和创新</a:t>
              </a:r>
              <a:endParaRPr lang="en-US" altLang="zh-CN" sz="2000" b="1" dirty="0">
                <a:latin typeface="宋体" panose="02010600030101010101" pitchFamily="2" charset="-122"/>
                <a:ea typeface="宋体" panose="02010600030101010101" pitchFamily="2" charset="-122"/>
              </a:endParaRPr>
            </a:p>
          </p:txBody>
        </p:sp>
        <p:sp>
          <p:nvSpPr>
            <p:cNvPr id="8" name="ïSliḋe"/>
            <p:cNvSpPr/>
            <p:nvPr/>
          </p:nvSpPr>
          <p:spPr bwMode="auto">
            <a:xfrm>
              <a:off x="4875384" y="1624058"/>
              <a:ext cx="4093264" cy="57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区块链技术</a:t>
              </a:r>
              <a:endParaRPr lang="en-US" altLang="zh-CN" b="1" dirty="0">
                <a:solidFill>
                  <a:srgbClr val="000000"/>
                </a:solidFill>
                <a:effectLst/>
                <a:latin typeface="Segoe UI" panose="020B0502040204020203" pitchFamily="34" charset="0"/>
                <a:ea typeface="等线" panose="02010600030101010101" charset="-122"/>
                <a:cs typeface="Segoe UI" panose="020B0502040204020203" pitchFamily="34" charset="0"/>
              </a:endParaRPr>
            </a:p>
            <a:p>
              <a:pPr marL="171450" indent="-171450">
                <a:lnSpc>
                  <a:spcPct val="150000"/>
                </a:lnSpc>
                <a:spcBef>
                  <a:spcPct val="0"/>
                </a:spcBef>
                <a:buFont typeface="Arial" panose="020B0604020202020204" pitchFamily="34" charset="0"/>
                <a:buChar char="•"/>
              </a:pP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数字货币</a:t>
              </a:r>
              <a:endParaRPr lang="en-US" altLang="zh-CN" b="1" dirty="0">
                <a:solidFill>
                  <a:srgbClr val="000000"/>
                </a:solidFill>
                <a:effectLst/>
                <a:latin typeface="Segoe UI" panose="020B0502040204020203" pitchFamily="34" charset="0"/>
                <a:ea typeface="等线" panose="02010600030101010101" charset="-122"/>
                <a:cs typeface="Segoe UI" panose="020B0502040204020203" pitchFamily="34" charset="0"/>
              </a:endParaRPr>
            </a:p>
            <a:p>
              <a:pPr marL="171450" indent="-171450">
                <a:lnSpc>
                  <a:spcPct val="150000"/>
                </a:lnSpc>
                <a:spcBef>
                  <a:spcPct val="0"/>
                </a:spcBef>
                <a:buFont typeface="Arial" panose="020B0604020202020204" pitchFamily="34" charset="0"/>
                <a:buChar char="•"/>
              </a:pP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物联网（</a:t>
              </a:r>
              <a:r>
                <a:rPr lang="en-US" altLang="zh-CN" b="1" dirty="0">
                  <a:solidFill>
                    <a:srgbClr val="000000"/>
                  </a:solidFill>
                  <a:effectLst/>
                  <a:latin typeface="Segoe UI" panose="020B0502040204020203" pitchFamily="34" charset="0"/>
                  <a:ea typeface="等线" panose="02010600030101010101" charset="-122"/>
                </a:rPr>
                <a:t>IoT</a:t>
              </a: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a:t>
              </a:r>
              <a:endParaRPr lang="en-US" altLang="zh-CN" b="1" dirty="0">
                <a:solidFill>
                  <a:srgbClr val="000000"/>
                </a:solidFill>
                <a:effectLst/>
                <a:latin typeface="Segoe UI" panose="020B0502040204020203" pitchFamily="34" charset="0"/>
                <a:ea typeface="等线" panose="02010600030101010101" charset="-122"/>
                <a:cs typeface="Segoe UI" panose="020B0502040204020203" pitchFamily="34" charset="0"/>
              </a:endParaRPr>
            </a:p>
            <a:p>
              <a:pPr marL="171450" indent="-171450">
                <a:lnSpc>
                  <a:spcPct val="150000"/>
                </a:lnSpc>
                <a:spcBef>
                  <a:spcPct val="0"/>
                </a:spcBef>
                <a:buFont typeface="Arial" panose="020B0604020202020204" pitchFamily="34" charset="0"/>
                <a:buChar char="•"/>
              </a:pP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智能合同</a:t>
              </a:r>
              <a:endParaRPr lang="en-US" altLang="zh-CN" b="1" dirty="0">
                <a:solidFill>
                  <a:srgbClr val="000000"/>
                </a:solidFill>
                <a:effectLst/>
                <a:latin typeface="Segoe UI" panose="020B0502040204020203" pitchFamily="34" charset="0"/>
                <a:ea typeface="等线" panose="02010600030101010101" charset="-122"/>
                <a:cs typeface="Segoe UI" panose="020B0502040204020203" pitchFamily="34" charset="0"/>
              </a:endParaRPr>
            </a:p>
            <a:p>
              <a:pPr marL="171450" indent="-171450">
                <a:lnSpc>
                  <a:spcPct val="150000"/>
                </a:lnSpc>
                <a:spcBef>
                  <a:spcPct val="0"/>
                </a:spcBef>
                <a:buFont typeface="Arial" panose="020B0604020202020204" pitchFamily="34" charset="0"/>
                <a:buChar char="•"/>
              </a:pPr>
              <a:r>
                <a:rPr lang="zh-CN" altLang="zh-CN" b="1" dirty="0">
                  <a:solidFill>
                    <a:srgbClr val="000000"/>
                  </a:solidFill>
                  <a:effectLst/>
                  <a:latin typeface="Segoe UI" panose="020B0502040204020203" pitchFamily="34" charset="0"/>
                  <a:ea typeface="等线" panose="02010600030101010101" charset="-122"/>
                  <a:cs typeface="Segoe UI" panose="020B0502040204020203" pitchFamily="34" charset="0"/>
                </a:rPr>
                <a:t>云计算</a:t>
              </a:r>
              <a:endParaRPr lang="zh-CN" altLang="en-US" b="1" dirty="0">
                <a:solidFill>
                  <a:srgbClr val="000000"/>
                </a:solidFill>
                <a:effectLst/>
                <a:latin typeface="Segoe UI" panose="020B0502040204020203" pitchFamily="34" charset="0"/>
                <a:ea typeface="等线" panose="02010600030101010101" charset="-122"/>
                <a:cs typeface="Segoe UI" panose="020B0502040204020203" pitchFamily="34" charset="0"/>
              </a:endParaRPr>
            </a:p>
            <a:p>
              <a:pPr lvl="2">
                <a:lnSpc>
                  <a:spcPct val="150000"/>
                </a:lnSpc>
                <a:spcBef>
                  <a:spcPct val="0"/>
                </a:spcBef>
              </a:pPr>
              <a:endParaRPr lang="zh-CN" altLang="en-US" b="1" dirty="0"/>
            </a:p>
          </p:txBody>
        </p:sp>
      </p:grpSp>
      <p:pic>
        <p:nvPicPr>
          <p:cNvPr id="105" name="图片 104" descr="timg"/>
          <p:cNvPicPr>
            <a:picLocks noChangeAspect="1"/>
          </p:cNvPicPr>
          <p:nvPr/>
        </p:nvPicPr>
        <p:blipFill>
          <a:blip r:embed="rId2"/>
          <a:srcRect l="4621" r="7432" b="11069"/>
          <a:stretch>
            <a:fillRect/>
          </a:stretch>
        </p:blipFill>
        <p:spPr>
          <a:xfrm>
            <a:off x="11170285" y="0"/>
            <a:ext cx="1021715" cy="1038860"/>
          </a:xfrm>
          <a:prstGeom prst="rect">
            <a:avLst/>
          </a:prstGeom>
        </p:spPr>
      </p:pic>
      <p:sp>
        <p:nvSpPr>
          <p:cNvPr id="107" name="文本框 106"/>
          <p:cNvSpPr txBox="1"/>
          <p:nvPr/>
        </p:nvSpPr>
        <p:spPr>
          <a:xfrm>
            <a:off x="458461" y="4729940"/>
            <a:ext cx="8518414" cy="707886"/>
          </a:xfrm>
          <a:prstGeom prst="rect">
            <a:avLst/>
          </a:prstGeom>
          <a:noFill/>
        </p:spPr>
        <p:txBody>
          <a:bodyPr wrap="square">
            <a:spAutoFit/>
          </a:bodyPr>
          <a:lstStyle/>
          <a:p>
            <a:r>
              <a:rPr lang="zh-CN" altLang="zh-CN" sz="2000" b="1" dirty="0">
                <a:solidFill>
                  <a:srgbClr val="374151"/>
                </a:solidFill>
                <a:effectLst/>
                <a:latin typeface="Segoe UI" panose="020B0502040204020203" pitchFamily="34" charset="0"/>
                <a:ea typeface="等线" panose="02010600030101010101" charset="-122"/>
                <a:cs typeface="Segoe UI" panose="020B0502040204020203" pitchFamily="34" charset="0"/>
              </a:rPr>
              <a:t>全球供应链中涉及到产品和服务从原材料供应商到最终消费者的生产、运输、分销和销售的过程变得更加高效和安全。</a:t>
            </a:r>
            <a:endParaRPr lang="zh-CN" altLang="en-US" sz="2000" b="1" dirty="0"/>
          </a:p>
        </p:txBody>
      </p:sp>
      <p:pic>
        <p:nvPicPr>
          <p:cNvPr id="2050" name="Picture 2" descr="数字技术赋能教育，建构数字时代的教育理念和教学范式_实践_资源_问题"/>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1766" y="1325190"/>
            <a:ext cx="4301400" cy="31383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1000"/>
                                        <p:tgtEl>
                                          <p:spTgt spid="2050"/>
                                        </p:tgtEl>
                                      </p:cBhvr>
                                    </p:animEffect>
                                    <p:anim calcmode="lin" valueType="num">
                                      <p:cBhvr>
                                        <p:cTn id="13" dur="1000" fill="hold"/>
                                        <p:tgtEl>
                                          <p:spTgt spid="2050"/>
                                        </p:tgtEl>
                                        <p:attrNameLst>
                                          <p:attrName>ppt_x</p:attrName>
                                        </p:attrNameLst>
                                      </p:cBhvr>
                                      <p:tavLst>
                                        <p:tav tm="0">
                                          <p:val>
                                            <p:strVal val="#ppt_x"/>
                                          </p:val>
                                        </p:tav>
                                        <p:tav tm="100000">
                                          <p:val>
                                            <p:strVal val="#ppt_x"/>
                                          </p:val>
                                        </p:tav>
                                      </p:tavLst>
                                    </p:anim>
                                    <p:anim calcmode="lin" valueType="num">
                                      <p:cBhvr>
                                        <p:cTn id="14" dur="1000" fill="hold"/>
                                        <p:tgtEl>
                                          <p:spTgt spid="2050"/>
                                        </p:tgtEl>
                                        <p:attrNameLst>
                                          <p:attrName>ppt_y</p:attrName>
                                        </p:attrNameLst>
                                      </p:cBhvr>
                                      <p:tavLst>
                                        <p:tav tm="0">
                                          <p:val>
                                            <p:strVal val="#ppt_y+.1"/>
                                          </p:val>
                                        </p:tav>
                                        <p:tav tm="100000">
                                          <p:val>
                                            <p:strVal val="#ppt_y"/>
                                          </p:val>
                                        </p:tav>
                                      </p:tavLst>
                                    </p:anim>
                                  </p:childTnLst>
                                </p:cTn>
                              </p:par>
                              <p:par>
                                <p:cTn id="15" presetID="14" presetClass="entr" presetSubtype="10" fill="hold" grpId="0" nodeType="withEffect">
                                  <p:stCondLst>
                                    <p:cond delay="0"/>
                                  </p:stCondLst>
                                  <p:childTnLst>
                                    <p:set>
                                      <p:cBhvr>
                                        <p:cTn id="16" dur="1" fill="hold">
                                          <p:stCondLst>
                                            <p:cond delay="0"/>
                                          </p:stCondLst>
                                        </p:cTn>
                                        <p:tgtEl>
                                          <p:spTgt spid="107"/>
                                        </p:tgtEl>
                                        <p:attrNameLst>
                                          <p:attrName>style.visibility</p:attrName>
                                        </p:attrNameLst>
                                      </p:cBhvr>
                                      <p:to>
                                        <p:strVal val="visible"/>
                                      </p:to>
                                    </p:set>
                                    <p:animEffect transition="in" filter="randombar(horizontal)">
                                      <p:cBhvr>
                                        <p:cTn id="17"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i="0" dirty="0">
                <a:solidFill>
                  <a:srgbClr val="24292F"/>
                </a:solidFill>
                <a:effectLst/>
                <a:latin typeface="等线" panose="02010600030101010101" charset="-122"/>
                <a:ea typeface="等线" panose="02010600030101010101" charset="-122"/>
              </a:rPr>
              <a:t>以太坊（</a:t>
            </a:r>
            <a:r>
              <a:rPr lang="en-US" altLang="zh-CN" i="0" dirty="0">
                <a:solidFill>
                  <a:srgbClr val="24292F"/>
                </a:solidFill>
                <a:effectLst/>
                <a:latin typeface="等线" panose="02010600030101010101" charset="-122"/>
                <a:ea typeface="等线" panose="02010600030101010101" charset="-122"/>
              </a:rPr>
              <a:t>Ethereum</a:t>
            </a:r>
            <a:r>
              <a:rPr lang="zh-CN" altLang="en-US" i="0" dirty="0">
                <a:solidFill>
                  <a:srgbClr val="24292F"/>
                </a:solidFill>
                <a:effectLst/>
                <a:latin typeface="等线" panose="02010600030101010101" charset="-122"/>
                <a:ea typeface="等线" panose="02010600030101010101" charset="-122"/>
              </a:rPr>
              <a:t>）</a:t>
            </a:r>
            <a:r>
              <a:rPr lang="en-US" altLang="zh-CN" i="0" dirty="0">
                <a:solidFill>
                  <a:srgbClr val="24292F"/>
                </a:solidFill>
                <a:effectLst/>
                <a:latin typeface="等线" panose="02010600030101010101" charset="-122"/>
                <a:ea typeface="等线" panose="02010600030101010101" charset="-122"/>
              </a:rPr>
              <a:t>-</a:t>
            </a:r>
            <a:r>
              <a:rPr lang="zh-CN" altLang="zh-CN" dirty="0">
                <a:solidFill>
                  <a:srgbClr val="374151"/>
                </a:solidFill>
                <a:effectLst/>
                <a:latin typeface="等线" panose="02010600030101010101" charset="-122"/>
                <a:ea typeface="等线" panose="02010600030101010101" charset="-122"/>
                <a:cs typeface="Segoe UI" panose="020B0502040204020203" pitchFamily="34" charset="0"/>
              </a:rPr>
              <a:t>六大顶级智能合约平台之一</a:t>
            </a:r>
            <a:endParaRPr lang="zh-CN" altLang="en-US" dirty="0">
              <a:latin typeface="等线" panose="02010600030101010101" charset="-122"/>
              <a:ea typeface="等线" panose="02010600030101010101" charset="-122"/>
            </a:endParaRPr>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pic>
        <p:nvPicPr>
          <p:cNvPr id="28" name="图片 27"/>
          <p:cNvPicPr>
            <a:picLocks noChangeAspect="1"/>
          </p:cNvPicPr>
          <p:nvPr/>
        </p:nvPicPr>
        <p:blipFill rotWithShape="1">
          <a:blip r:embed="rId2"/>
          <a:srcRect l="8302" r="8243" b="15955"/>
          <a:stretch>
            <a:fillRect/>
          </a:stretch>
        </p:blipFill>
        <p:spPr>
          <a:xfrm>
            <a:off x="5304805" y="1838628"/>
            <a:ext cx="6851336" cy="3180744"/>
          </a:xfrm>
          <a:prstGeom prst="rect">
            <a:avLst/>
          </a:prstGeom>
        </p:spPr>
      </p:pic>
      <p:sp>
        <p:nvSpPr>
          <p:cNvPr id="30" name="文本框 29"/>
          <p:cNvSpPr txBox="1"/>
          <p:nvPr/>
        </p:nvSpPr>
        <p:spPr>
          <a:xfrm>
            <a:off x="439271" y="1291466"/>
            <a:ext cx="7840785" cy="830997"/>
          </a:xfrm>
          <a:prstGeom prst="rect">
            <a:avLst/>
          </a:prstGeom>
          <a:noFill/>
        </p:spPr>
        <p:txBody>
          <a:bodyPr wrap="square">
            <a:spAutoFit/>
          </a:bodyPr>
          <a:lstStyle/>
          <a:p>
            <a:pPr>
              <a:buSzPct val="25000"/>
            </a:pPr>
            <a:r>
              <a:rPr lang="zh-CN" altLang="zh-CN" sz="2400" b="1" kern="0" dirty="0">
                <a:effectLst/>
                <a:latin typeface="等线" panose="02010600030101010101" charset="-122"/>
                <a:ea typeface="等线" panose="02010600030101010101" charset="-122"/>
                <a:cs typeface="Segoe UI" panose="020B0502040204020203" pitchFamily="34" charset="0"/>
              </a:rPr>
              <a:t>创建自动执行的供应链合同</a:t>
            </a:r>
            <a:r>
              <a:rPr lang="de-DE" altLang="zh-CN" sz="2400" b="1" kern="0" dirty="0">
                <a:effectLst/>
                <a:latin typeface="等线" panose="02010600030101010101" charset="-122"/>
                <a:ea typeface="等线" panose="02010600030101010101" charset="-122"/>
                <a:cs typeface="Segoe UI" panose="020B0502040204020203" pitchFamily="34" charset="0"/>
                <a:sym typeface="Calibri" panose="020F0502020204030204"/>
              </a:rPr>
              <a:t>,</a:t>
            </a:r>
            <a:r>
              <a:rPr lang="zh-CN" altLang="zh-CN" sz="2400" b="1" kern="0" dirty="0">
                <a:effectLst/>
                <a:latin typeface="等线" panose="02010600030101010101" charset="-122"/>
                <a:ea typeface="等线" panose="02010600030101010101" charset="-122"/>
                <a:cs typeface="Segoe UI" panose="020B0502040204020203" pitchFamily="34" charset="0"/>
              </a:rPr>
              <a:t>允许自动化合同执行和支付，减少了纸质合同和人工干预的需求</a:t>
            </a:r>
            <a:r>
              <a:rPr lang="zh-CN" altLang="en-US" sz="2400" b="1" kern="0" dirty="0">
                <a:latin typeface="等线" panose="02010600030101010101" charset="-122"/>
                <a:ea typeface="等线" panose="02010600030101010101" charset="-122"/>
                <a:cs typeface="Segoe UI" panose="020B0502040204020203" pitchFamily="34" charset="0"/>
              </a:rPr>
              <a:t>。</a:t>
            </a:r>
            <a:endParaRPr lang="de-DE" altLang="zh-CN" sz="2400" b="1" dirty="0">
              <a:latin typeface="等线" panose="02010600030101010101" charset="-122"/>
              <a:ea typeface="等线" panose="02010600030101010101" charset="-122"/>
              <a:sym typeface="Calibri" panose="020F0502020204030204"/>
            </a:endParaRPr>
          </a:p>
        </p:txBody>
      </p:sp>
      <p:sp>
        <p:nvSpPr>
          <p:cNvPr id="32" name="文本框 31"/>
          <p:cNvSpPr txBox="1"/>
          <p:nvPr/>
        </p:nvSpPr>
        <p:spPr>
          <a:xfrm>
            <a:off x="251012" y="2598003"/>
            <a:ext cx="4865534" cy="830997"/>
          </a:xfrm>
          <a:prstGeom prst="rect">
            <a:avLst/>
          </a:prstGeom>
          <a:noFill/>
        </p:spPr>
        <p:txBody>
          <a:bodyPr wrap="square">
            <a:spAutoFit/>
          </a:bodyPr>
          <a:lstStyle/>
          <a:p>
            <a:r>
              <a:rPr lang="zh-CN" altLang="zh-CN" sz="2400" b="1" dirty="0">
                <a:effectLst/>
                <a:latin typeface="Arial" panose="020B0604020202020204" pitchFamily="34" charset="0"/>
                <a:ea typeface="等线" panose="02010600030101010101" charset="-122"/>
                <a:cs typeface="Arial" panose="020B0604020202020204" pitchFamily="34" charset="0"/>
              </a:rPr>
              <a:t>传统合约的最大问题之一是需要可信的个人来执行合约的结果。</a:t>
            </a:r>
            <a:endParaRPr lang="zh-CN" altLang="en-US" sz="2400" b="1" dirty="0"/>
          </a:p>
        </p:txBody>
      </p:sp>
      <p:sp>
        <p:nvSpPr>
          <p:cNvPr id="35" name="矩形: 圆角 34"/>
          <p:cNvSpPr/>
          <p:nvPr/>
        </p:nvSpPr>
        <p:spPr>
          <a:xfrm rot="282496">
            <a:off x="334313" y="4015545"/>
            <a:ext cx="7408980" cy="2443466"/>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Alice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和</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Bob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在参加一场自行车比赛</a:t>
            </a:r>
            <a:r>
              <a:rPr lang="zh-CN" altLang="en-US"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a:t>
            </a:r>
            <a:r>
              <a:rPr lang="zh-CN" altLang="zh-CN" sz="2000" b="1" dirty="0">
                <a:solidFill>
                  <a:srgbClr val="000000"/>
                </a:solidFill>
                <a:effectLst/>
                <a:latin typeface="宋体" panose="02010600030101010101" pitchFamily="2" charset="-122"/>
                <a:ea typeface="Arial" panose="020B0604020202020204" pitchFamily="34" charset="0"/>
                <a:cs typeface="宋体" panose="02010600030101010101" pitchFamily="2" charset="-122"/>
              </a:rPr>
              <a:t>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假设</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Alice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和</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Bob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打赌</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$10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元她会赢得比赛。</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a:t>
            </a:r>
            <a:endPar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endParaRPr>
          </a:p>
          <a:p>
            <a:pPr marL="0" marR="0"/>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Bob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相信自己会成为赢家并同意下注。</a:t>
            </a:r>
            <a:r>
              <a:rPr lang="zh-CN" altLang="zh-CN" sz="2000" b="1" dirty="0">
                <a:solidFill>
                  <a:srgbClr val="000000"/>
                </a:solidFill>
                <a:effectLst/>
                <a:latin typeface="宋体" panose="02010600030101010101" pitchFamily="2" charset="-122"/>
                <a:ea typeface="Arial" panose="020B0604020202020204" pitchFamily="34" charset="0"/>
                <a:cs typeface="宋体" panose="02010600030101010101" pitchFamily="2" charset="-122"/>
              </a:rPr>
              <a:t>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最后，</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Alice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远远领先</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Bob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完成了比赛，并且毫无疑问是赢家。</a:t>
            </a:r>
            <a:r>
              <a:rPr lang="zh-CN" altLang="zh-CN" sz="2000" b="1" dirty="0">
                <a:solidFill>
                  <a:srgbClr val="000000"/>
                </a:solidFill>
                <a:effectLst/>
                <a:latin typeface="宋体" panose="02010600030101010101" pitchFamily="2" charset="-122"/>
                <a:ea typeface="Arial" panose="020B0604020202020204" pitchFamily="34" charset="0"/>
                <a:cs typeface="宋体" panose="02010600030101010101" pitchFamily="2" charset="-122"/>
              </a:rPr>
              <a:t>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但</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Bob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拒绝支付赌注，声称</a:t>
            </a:r>
            <a:r>
              <a:rPr lang="en-US" altLang="zh-CN" sz="2000" b="1" dirty="0">
                <a:solidFill>
                  <a:srgbClr val="000000"/>
                </a:solidFill>
                <a:effectLst/>
                <a:latin typeface="Arial" panose="020B0604020202020204" pitchFamily="34" charset="0"/>
                <a:ea typeface="宋体" panose="02010600030101010101" pitchFamily="2" charset="-122"/>
                <a:cs typeface="宋体" panose="02010600030101010101" pitchFamily="2" charset="-122"/>
              </a:rPr>
              <a:t> Alice </a:t>
            </a:r>
            <a:r>
              <a:rPr lang="zh-CN" altLang="zh-CN" sz="2000" b="1" dirty="0">
                <a:solidFill>
                  <a:srgbClr val="000000"/>
                </a:solidFill>
                <a:effectLst/>
                <a:latin typeface="Arial" panose="020B0604020202020204" pitchFamily="34" charset="0"/>
                <a:ea typeface="宋体" panose="02010600030101010101" pitchFamily="2" charset="-122"/>
                <a:cs typeface="Arial" panose="020B0604020202020204" pitchFamily="34" charset="0"/>
              </a:rPr>
              <a:t>一定是作弊了。</a:t>
            </a:r>
            <a:endParaRPr lang="zh-CN" altLang="zh-CN" sz="2000" b="1" dirty="0">
              <a:effectLst/>
              <a:latin typeface="宋体" panose="02010600030101010101" pitchFamily="2" charset="-122"/>
              <a:ea typeface="宋体" panose="02010600030101010101" pitchFamily="2" charset="-122"/>
              <a:cs typeface="宋体" panose="02010600030101010101" pitchFamily="2" charset="-122"/>
            </a:endParaRPr>
          </a:p>
          <a:p>
            <a:pPr algn="ctr"/>
            <a:endParaRPr lang="zh-CN" altLang="en-US" sz="2000" b="1" dirty="0"/>
          </a:p>
        </p:txBody>
      </p:sp>
      <p:pic>
        <p:nvPicPr>
          <p:cNvPr id="37" name="图片 36"/>
          <p:cNvPicPr>
            <a:picLocks noChangeAspect="1"/>
          </p:cNvPicPr>
          <p:nvPr/>
        </p:nvPicPr>
        <p:blipFill rotWithShape="1">
          <a:blip r:embed="rId3"/>
          <a:srcRect l="18627" t="14649" r="19647" b="12922"/>
          <a:stretch>
            <a:fillRect/>
          </a:stretch>
        </p:blipFill>
        <p:spPr>
          <a:xfrm>
            <a:off x="4282119" y="3092101"/>
            <a:ext cx="816126" cy="95763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p:cTn id="13" dur="1000" fill="hold"/>
                                        <p:tgtEl>
                                          <p:spTgt spid="28"/>
                                        </p:tgtEl>
                                        <p:attrNameLst>
                                          <p:attrName>ppt_w</p:attrName>
                                        </p:attrNameLst>
                                      </p:cBhvr>
                                      <p:tavLst>
                                        <p:tav tm="0">
                                          <p:val>
                                            <p:fltVal val="0"/>
                                          </p:val>
                                        </p:tav>
                                        <p:tav tm="100000">
                                          <p:val>
                                            <p:strVal val="#ppt_w"/>
                                          </p:val>
                                        </p:tav>
                                      </p:tavLst>
                                    </p:anim>
                                    <p:anim calcmode="lin" valueType="num">
                                      <p:cBhvr>
                                        <p:cTn id="14" dur="1000" fill="hold"/>
                                        <p:tgtEl>
                                          <p:spTgt spid="28"/>
                                        </p:tgtEl>
                                        <p:attrNameLst>
                                          <p:attrName>ppt_h</p:attrName>
                                        </p:attrNameLst>
                                      </p:cBhvr>
                                      <p:tavLst>
                                        <p:tav tm="0">
                                          <p:val>
                                            <p:fltVal val="0"/>
                                          </p:val>
                                        </p:tav>
                                        <p:tav tm="100000">
                                          <p:val>
                                            <p:strVal val="#ppt_h"/>
                                          </p:val>
                                        </p:tav>
                                      </p:tavLst>
                                    </p:anim>
                                    <p:anim calcmode="lin" valueType="num">
                                      <p:cBhvr>
                                        <p:cTn id="15" dur="1000" fill="hold"/>
                                        <p:tgtEl>
                                          <p:spTgt spid="28"/>
                                        </p:tgtEl>
                                        <p:attrNameLst>
                                          <p:attrName>style.rotation</p:attrName>
                                        </p:attrNameLst>
                                      </p:cBhvr>
                                      <p:tavLst>
                                        <p:tav tm="0">
                                          <p:val>
                                            <p:fltVal val="90"/>
                                          </p:val>
                                        </p:tav>
                                        <p:tav tm="100000">
                                          <p:val>
                                            <p:fltVal val="0"/>
                                          </p:val>
                                        </p:tav>
                                      </p:tavLst>
                                    </p:anim>
                                    <p:animEffect transition="in" filter="fade">
                                      <p:cBhvr>
                                        <p:cTn id="16" dur="10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barn(inVertical)">
                                      <p:cBhvr>
                                        <p:cTn id="21" dur="500"/>
                                        <p:tgtEl>
                                          <p:spTgt spid="3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randombar(horizontal)">
                                      <p:cBhvr>
                                        <p:cTn id="26" dur="500"/>
                                        <p:tgtEl>
                                          <p:spTgt spid="35"/>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P spid="35"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圆角 7"/>
          <p:cNvSpPr/>
          <p:nvPr/>
        </p:nvSpPr>
        <p:spPr>
          <a:xfrm>
            <a:off x="1810871" y="2870896"/>
            <a:ext cx="8641976" cy="126183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CN" sz="2000" b="1" kern="0" dirty="0">
              <a:solidFill>
                <a:schemeClr val="bg1"/>
              </a:solidFill>
              <a:effectLst/>
              <a:ea typeface="微软雅黑" panose="020B0503020204020204" charset="-122"/>
              <a:cs typeface="宋体" panose="02010600030101010101" pitchFamily="2" charset="-122"/>
            </a:endParaRPr>
          </a:p>
          <a:p>
            <a:pPr algn="ctr"/>
            <a:r>
              <a:rPr lang="zh-CN" altLang="zh-CN" sz="2000" b="1" kern="0" dirty="0">
                <a:solidFill>
                  <a:schemeClr val="bg1"/>
                </a:solidFill>
                <a:effectLst/>
                <a:ea typeface="微软雅黑" panose="020B0503020204020204" charset="-122"/>
                <a:cs typeface="宋体" panose="02010600030101010101" pitchFamily="2" charset="-122"/>
              </a:rPr>
              <a:t>假设我们对明天的天气打赌</a:t>
            </a:r>
            <a:r>
              <a:rPr lang="zh-CN" altLang="en-US" sz="2000" b="1" kern="0" dirty="0">
                <a:solidFill>
                  <a:schemeClr val="bg1"/>
                </a:solidFill>
                <a:effectLst/>
                <a:ea typeface="微软雅黑" panose="020B0503020204020204" charset="-122"/>
                <a:cs typeface="宋体" panose="02010600030101010101" pitchFamily="2" charset="-122"/>
              </a:rPr>
              <a:t>：</a:t>
            </a:r>
            <a:r>
              <a:rPr lang="zh-CN" altLang="zh-CN" sz="2000" b="1" kern="0" dirty="0">
                <a:solidFill>
                  <a:schemeClr val="bg1"/>
                </a:solidFill>
                <a:effectLst/>
                <a:ea typeface="微软雅黑" panose="020B0503020204020204" charset="-122"/>
                <a:cs typeface="宋体" panose="02010600030101010101" pitchFamily="2" charset="-122"/>
              </a:rPr>
              <a:t>我打赌明天是晴天，你打赌是雨天。我们约定输的人必须给赢家</a:t>
            </a:r>
            <a:r>
              <a:rPr lang="en-US" altLang="zh-CN" sz="2000" b="1" kern="0" dirty="0">
                <a:solidFill>
                  <a:schemeClr val="bg1"/>
                </a:solidFill>
                <a:effectLst/>
                <a:ea typeface="微软雅黑" panose="020B0503020204020204" charset="-122"/>
                <a:cs typeface="宋体" panose="02010600030101010101" pitchFamily="2" charset="-122"/>
              </a:rPr>
              <a:t>100</a:t>
            </a:r>
            <a:r>
              <a:rPr lang="zh-CN" altLang="zh-CN" sz="2000" b="1" kern="0" dirty="0">
                <a:solidFill>
                  <a:schemeClr val="bg1"/>
                </a:solidFill>
                <a:effectLst/>
                <a:ea typeface="微软雅黑" panose="020B0503020204020204" charset="-122"/>
                <a:cs typeface="宋体" panose="02010600030101010101" pitchFamily="2" charset="-122"/>
              </a:rPr>
              <a:t>美元。那么我们如何确保失败者会遵守诺言呢？</a:t>
            </a:r>
            <a:endParaRPr lang="zh-CN" altLang="en-US" sz="2000" b="1" dirty="0">
              <a:solidFill>
                <a:schemeClr val="bg1"/>
              </a:solidFill>
            </a:endParaRPr>
          </a:p>
          <a:p>
            <a:pPr algn="ctr"/>
            <a:endParaRPr lang="zh-CN" altLang="en-US" sz="2000" b="1" dirty="0"/>
          </a:p>
        </p:txBody>
      </p:sp>
      <p:sp>
        <p:nvSpPr>
          <p:cNvPr id="2" name="标题 1"/>
          <p:cNvSpPr>
            <a:spLocks noGrp="1"/>
          </p:cNvSpPr>
          <p:nvPr>
            <p:ph type="title"/>
          </p:nvPr>
        </p:nvSpPr>
        <p:spPr>
          <a:xfrm>
            <a:off x="669924" y="457200"/>
            <a:ext cx="10850563" cy="571500"/>
          </a:xfrm>
        </p:spPr>
        <p:txBody>
          <a:bodyPr>
            <a:normAutofit/>
          </a:bodyPr>
          <a:lstStyle/>
          <a:p>
            <a:r>
              <a:rPr lang="zh-CN" altLang="zh-CN" dirty="0">
                <a:solidFill>
                  <a:srgbClr val="121212"/>
                </a:solidFill>
                <a:effectLst/>
                <a:ea typeface="微软雅黑" panose="020B0503020204020204" charset="-122"/>
                <a:cs typeface="Times New Roman" panose="02020603050405020304" pitchFamily="18" charset="0"/>
              </a:rPr>
              <a:t>智能合约（</a:t>
            </a:r>
            <a:r>
              <a:rPr lang="en-US" altLang="zh-CN" dirty="0">
                <a:solidFill>
                  <a:srgbClr val="121212"/>
                </a:solidFill>
                <a:effectLst/>
                <a:ea typeface="微软雅黑" panose="020B0503020204020204" charset="-122"/>
                <a:cs typeface="Times New Roman" panose="02020603050405020304" pitchFamily="18" charset="0"/>
              </a:rPr>
              <a:t>Smart contract</a:t>
            </a:r>
            <a:r>
              <a:rPr lang="zh-CN" altLang="zh-CN" dirty="0">
                <a:solidFill>
                  <a:srgbClr val="121212"/>
                </a:solidFill>
                <a:effectLst/>
                <a:ea typeface="微软雅黑" panose="020B0503020204020204" charset="-122"/>
                <a:cs typeface="Times New Roman" panose="02020603050405020304" pitchFamily="18" charset="0"/>
              </a:rPr>
              <a:t>）</a:t>
            </a:r>
            <a:endParaRPr lang="zh-CN" altLang="en-US" dirty="0"/>
          </a:p>
        </p:txBody>
      </p:sp>
      <p:pic>
        <p:nvPicPr>
          <p:cNvPr id="70" name="图片 69"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5" name="文本框 4"/>
          <p:cNvSpPr txBox="1"/>
          <p:nvPr/>
        </p:nvSpPr>
        <p:spPr>
          <a:xfrm>
            <a:off x="191945" y="1301235"/>
            <a:ext cx="11806519" cy="1569660"/>
          </a:xfrm>
          <a:prstGeom prst="rect">
            <a:avLst/>
          </a:prstGeom>
          <a:noFill/>
        </p:spPr>
        <p:txBody>
          <a:bodyPr wrap="square">
            <a:spAutoFit/>
          </a:bodyPr>
          <a:lstStyle/>
          <a:p>
            <a:pPr marL="0" marR="0" algn="just">
              <a:spcBef>
                <a:spcPts val="0"/>
              </a:spcBef>
              <a:spcAft>
                <a:spcPts val="0"/>
              </a:spcAft>
            </a:pPr>
            <a:r>
              <a:rPr lang="zh-CN" altLang="zh-CN" sz="2400" b="1" kern="100" dirty="0">
                <a:solidFill>
                  <a:srgbClr val="121212"/>
                </a:solidFill>
                <a:effectLst/>
                <a:latin typeface="等线" panose="02010600030101010101" charset="-122"/>
                <a:ea typeface="微软雅黑" panose="020B0503020204020204" charset="-122"/>
                <a:cs typeface="Times New Roman" panose="02020603050405020304" pitchFamily="18" charset="0"/>
              </a:rPr>
              <a:t>旨在以信息化方式传播、验证或执行合同的计算机协议。允许在没有第三方的情况下进行可信交易，这些交易可追踪且不可逆转。这是因为一个合约写好以后，就无法再被编辑或者修改。因此，你可以保证无论合约的内容是什么，它都会无条件执行。智能合约提供的是一种优于传统合同方法的安全，并减少与合同相关的其他交易成本。</a:t>
            </a:r>
            <a:endParaRPr lang="zh-CN" altLang="zh-CN" sz="2400" b="1" kern="100" dirty="0">
              <a:effectLst/>
              <a:latin typeface="等线" panose="02010600030101010101" charset="-122"/>
              <a:ea typeface="等线" panose="02010600030101010101" charset="-122"/>
              <a:cs typeface="Times New Roman" panose="02020603050405020304" pitchFamily="18" charset="0"/>
            </a:endParaRPr>
          </a:p>
        </p:txBody>
      </p:sp>
      <p:sp>
        <p:nvSpPr>
          <p:cNvPr id="9" name="箭头: 下 8"/>
          <p:cNvSpPr/>
          <p:nvPr/>
        </p:nvSpPr>
        <p:spPr>
          <a:xfrm rot="2420543">
            <a:off x="2949813" y="4116249"/>
            <a:ext cx="484094" cy="127298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箭头: 下 9"/>
          <p:cNvSpPr/>
          <p:nvPr/>
        </p:nvSpPr>
        <p:spPr>
          <a:xfrm>
            <a:off x="5593418" y="4104297"/>
            <a:ext cx="383398" cy="127298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箭头: 下 10"/>
          <p:cNvSpPr/>
          <p:nvPr/>
        </p:nvSpPr>
        <p:spPr>
          <a:xfrm rot="19740184">
            <a:off x="7944785" y="4138055"/>
            <a:ext cx="484094" cy="127298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矩形 11"/>
          <p:cNvSpPr/>
          <p:nvPr/>
        </p:nvSpPr>
        <p:spPr>
          <a:xfrm>
            <a:off x="1333591" y="5283110"/>
            <a:ext cx="2640901" cy="762000"/>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zh-CN" sz="2400" b="1" kern="0" dirty="0">
                <a:solidFill>
                  <a:srgbClr val="121212"/>
                </a:solidFill>
                <a:effectLst/>
                <a:ea typeface="微软雅黑" panose="020B0503020204020204" charset="-122"/>
                <a:cs typeface="宋体" panose="02010600030101010101" pitchFamily="2" charset="-122"/>
              </a:rPr>
              <a:t>相互信任</a:t>
            </a:r>
            <a:endParaRPr lang="zh-CN" altLang="en-US" sz="2400" b="1" dirty="0"/>
          </a:p>
        </p:txBody>
      </p:sp>
      <p:sp>
        <p:nvSpPr>
          <p:cNvPr id="14" name="矩形 13"/>
          <p:cNvSpPr/>
          <p:nvPr/>
        </p:nvSpPr>
        <p:spPr>
          <a:xfrm>
            <a:off x="4414318" y="5425287"/>
            <a:ext cx="2640901" cy="762000"/>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CN" sz="2400" b="1" kern="0" dirty="0">
              <a:solidFill>
                <a:srgbClr val="121212"/>
              </a:solidFill>
              <a:effectLst/>
              <a:latin typeface="+mn-ea"/>
              <a:cs typeface="宋体" panose="02010600030101010101" pitchFamily="2" charset="-122"/>
            </a:endParaRPr>
          </a:p>
          <a:p>
            <a:pPr algn="ctr"/>
            <a:r>
              <a:rPr lang="zh-CN" altLang="zh-CN" sz="2400" b="1" kern="0" dirty="0">
                <a:solidFill>
                  <a:srgbClr val="121212"/>
                </a:solidFill>
                <a:effectLst/>
                <a:latin typeface="+mn-ea"/>
                <a:cs typeface="宋体" panose="02010600030101010101" pitchFamily="2" charset="-122"/>
              </a:rPr>
              <a:t>签订法律协议</a:t>
            </a:r>
            <a:endParaRPr lang="zh-CN" altLang="zh-CN" sz="2400" b="1" kern="100" dirty="0">
              <a:effectLst/>
              <a:latin typeface="+mn-ea"/>
              <a:cs typeface="Times New Roman" panose="02020603050405020304" pitchFamily="18" charset="0"/>
            </a:endParaRPr>
          </a:p>
          <a:p>
            <a:pPr algn="ctr"/>
            <a:endParaRPr lang="zh-CN" altLang="en-US" sz="2400" b="1" dirty="0"/>
          </a:p>
        </p:txBody>
      </p:sp>
      <p:sp>
        <p:nvSpPr>
          <p:cNvPr id="15" name="矩形 14"/>
          <p:cNvSpPr/>
          <p:nvPr/>
        </p:nvSpPr>
        <p:spPr>
          <a:xfrm>
            <a:off x="7651561" y="5343021"/>
            <a:ext cx="2640901" cy="762000"/>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CN" sz="2400" b="1" kern="0" dirty="0">
              <a:solidFill>
                <a:srgbClr val="121212"/>
              </a:solidFill>
              <a:effectLst/>
              <a:latin typeface="+mn-ea"/>
              <a:cs typeface="宋体" panose="02010600030101010101" pitchFamily="2" charset="-122"/>
            </a:endParaRPr>
          </a:p>
          <a:p>
            <a:pPr algn="ctr"/>
            <a:r>
              <a:rPr lang="zh-CN" altLang="en-US" sz="2400" b="1" kern="0" dirty="0">
                <a:solidFill>
                  <a:srgbClr val="121212"/>
                </a:solidFill>
                <a:latin typeface="+mn-ea"/>
                <a:cs typeface="Times New Roman" panose="02020603050405020304" pitchFamily="18" charset="0"/>
              </a:rPr>
              <a:t>求助共同好友</a:t>
            </a:r>
            <a:endParaRPr lang="zh-CN" altLang="zh-CN" sz="2400" b="1" kern="100" dirty="0">
              <a:effectLst/>
              <a:latin typeface="+mn-ea"/>
              <a:cs typeface="Times New Roman" panose="02020603050405020304" pitchFamily="18" charset="0"/>
            </a:endParaRPr>
          </a:p>
          <a:p>
            <a:pPr algn="ctr"/>
            <a:endParaRPr lang="zh-CN" altLang="en-US" sz="2400" b="1" dirty="0"/>
          </a:p>
        </p:txBody>
      </p:sp>
      <p:sp>
        <p:nvSpPr>
          <p:cNvPr id="16" name="矩形 15"/>
          <p:cNvSpPr/>
          <p:nvPr/>
        </p:nvSpPr>
        <p:spPr>
          <a:xfrm>
            <a:off x="3191860" y="4303402"/>
            <a:ext cx="6224782" cy="923330"/>
          </a:xfrm>
          <a:prstGeom prst="rect">
            <a:avLst/>
          </a:prstGeom>
          <a:noFill/>
        </p:spPr>
        <p:txBody>
          <a:bodyPr wrap="none" lIns="91440" tIns="45720" rIns="91440" bIns="45720">
            <a:spAutoFit/>
          </a:bodyPr>
          <a:lstStyle/>
          <a:p>
            <a:pPr algn="ctr"/>
            <a:r>
              <a:rPr lang="zh-CN" altLang="en-US" sz="5400" b="1" dirty="0">
                <a:ln w="22225">
                  <a:solidFill>
                    <a:schemeClr val="accent2"/>
                  </a:solidFill>
                  <a:prstDash val="solid"/>
                </a:ln>
                <a:solidFill>
                  <a:srgbClr val="FF0000"/>
                </a:solidFill>
              </a:rPr>
              <a:t>信任</a:t>
            </a:r>
            <a:r>
              <a:rPr lang="en-US" altLang="zh-CN" sz="5400" b="1" dirty="0">
                <a:ln w="22225">
                  <a:solidFill>
                    <a:schemeClr val="accent2"/>
                  </a:solidFill>
                  <a:prstDash val="solid"/>
                </a:ln>
                <a:solidFill>
                  <a:srgbClr val="FF0000"/>
                </a:solidFill>
              </a:rPr>
              <a:t>&amp;</a:t>
            </a:r>
            <a:r>
              <a:rPr lang="zh-CN" altLang="en-US" sz="5400" b="1" dirty="0">
                <a:ln w="22225">
                  <a:solidFill>
                    <a:schemeClr val="accent2"/>
                  </a:solidFill>
                  <a:prstDash val="solid"/>
                </a:ln>
                <a:solidFill>
                  <a:srgbClr val="FF0000"/>
                </a:solidFill>
              </a:rPr>
              <a:t>法律成本！！</a:t>
            </a:r>
            <a:endParaRPr lang="zh-CN" altLang="en-US" sz="5400" b="1" cap="none" spc="0" dirty="0">
              <a:ln w="22225">
                <a:solidFill>
                  <a:schemeClr val="accent2"/>
                </a:solidFill>
                <a:prstDash val="solid"/>
              </a:ln>
              <a:solidFill>
                <a:srgbClr val="FF0000"/>
              </a:solidFill>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barn(inVertical)">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randombar(horizontal)">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randombar(horizontal)">
                                      <p:cBhvr>
                                        <p:cTn id="41" dur="500"/>
                                        <p:tgtEl>
                                          <p:spTgt spid="11"/>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1000"/>
                                        <p:tgtEl>
                                          <p:spTgt spid="15"/>
                                        </p:tgtEl>
                                      </p:cBhvr>
                                    </p:animEffect>
                                    <p:anim calcmode="lin" valueType="num">
                                      <p:cBhvr>
                                        <p:cTn id="47" dur="1000" fill="hold"/>
                                        <p:tgtEl>
                                          <p:spTgt spid="15"/>
                                        </p:tgtEl>
                                        <p:attrNameLst>
                                          <p:attrName>ppt_x</p:attrName>
                                        </p:attrNameLst>
                                      </p:cBhvr>
                                      <p:tavLst>
                                        <p:tav tm="0">
                                          <p:val>
                                            <p:strVal val="#ppt_x"/>
                                          </p:val>
                                        </p:tav>
                                        <p:tav tm="100000">
                                          <p:val>
                                            <p:strVal val="#ppt_x"/>
                                          </p:val>
                                        </p:tav>
                                      </p:tavLst>
                                    </p:anim>
                                    <p:anim calcmode="lin" valueType="num">
                                      <p:cBhvr>
                                        <p:cTn id="48"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31" presetClass="entr" presetSubtype="0" fill="hold" grpId="0" nodeType="click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p:cTn id="53" dur="1000" fill="hold"/>
                                        <p:tgtEl>
                                          <p:spTgt spid="16"/>
                                        </p:tgtEl>
                                        <p:attrNameLst>
                                          <p:attrName>ppt_w</p:attrName>
                                        </p:attrNameLst>
                                      </p:cBhvr>
                                      <p:tavLst>
                                        <p:tav tm="0">
                                          <p:val>
                                            <p:fltVal val="0"/>
                                          </p:val>
                                        </p:tav>
                                        <p:tav tm="100000">
                                          <p:val>
                                            <p:strVal val="#ppt_w"/>
                                          </p:val>
                                        </p:tav>
                                      </p:tavLst>
                                    </p:anim>
                                    <p:anim calcmode="lin" valueType="num">
                                      <p:cBhvr>
                                        <p:cTn id="54" dur="1000" fill="hold"/>
                                        <p:tgtEl>
                                          <p:spTgt spid="16"/>
                                        </p:tgtEl>
                                        <p:attrNameLst>
                                          <p:attrName>ppt_h</p:attrName>
                                        </p:attrNameLst>
                                      </p:cBhvr>
                                      <p:tavLst>
                                        <p:tav tm="0">
                                          <p:val>
                                            <p:fltVal val="0"/>
                                          </p:val>
                                        </p:tav>
                                        <p:tav tm="100000">
                                          <p:val>
                                            <p:strVal val="#ppt_h"/>
                                          </p:val>
                                        </p:tav>
                                      </p:tavLst>
                                    </p:anim>
                                    <p:anim calcmode="lin" valueType="num">
                                      <p:cBhvr>
                                        <p:cTn id="55" dur="1000" fill="hold"/>
                                        <p:tgtEl>
                                          <p:spTgt spid="16"/>
                                        </p:tgtEl>
                                        <p:attrNameLst>
                                          <p:attrName>style.rotation</p:attrName>
                                        </p:attrNameLst>
                                      </p:cBhvr>
                                      <p:tavLst>
                                        <p:tav tm="0">
                                          <p:val>
                                            <p:fltVal val="90"/>
                                          </p:val>
                                        </p:tav>
                                        <p:tav tm="100000">
                                          <p:val>
                                            <p:fltVal val="0"/>
                                          </p:val>
                                        </p:tav>
                                      </p:tavLst>
                                    </p:anim>
                                    <p:animEffect transition="in" filter="fade">
                                      <p:cBhvr>
                                        <p:cTn id="56"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5" grpId="0"/>
      <p:bldP spid="9" grpId="0" bldLvl="0" animBg="1"/>
      <p:bldP spid="10" grpId="0" bldLvl="0" animBg="1"/>
      <p:bldP spid="11" grpId="0" bldLvl="0" animBg="1"/>
      <p:bldP spid="12" grpId="0" bldLvl="0" animBg="1"/>
      <p:bldP spid="14" grpId="0" bldLvl="0" animBg="1"/>
      <p:bldP spid="15" grpId="0" bldLvl="0" animBg="1"/>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srcRect l="5756" t="4338" r="5796" b="2981"/>
          <a:stretch>
            <a:fillRect/>
          </a:stretch>
        </p:blipFill>
        <p:spPr>
          <a:xfrm>
            <a:off x="6733334" y="519430"/>
            <a:ext cx="4787153" cy="6293224"/>
          </a:xfrm>
          <a:prstGeom prst="rect">
            <a:avLst/>
          </a:prstGeom>
        </p:spPr>
      </p:pic>
      <p:sp>
        <p:nvSpPr>
          <p:cNvPr id="2" name="标题 1"/>
          <p:cNvSpPr>
            <a:spLocks noGrp="1"/>
          </p:cNvSpPr>
          <p:nvPr>
            <p:ph type="title"/>
          </p:nvPr>
        </p:nvSpPr>
        <p:spPr>
          <a:xfrm>
            <a:off x="669924" y="457200"/>
            <a:ext cx="10850563" cy="571500"/>
          </a:xfrm>
        </p:spPr>
        <p:txBody>
          <a:bodyPr>
            <a:normAutofit/>
          </a:bodyPr>
          <a:lstStyle/>
          <a:p>
            <a:r>
              <a:rPr lang="zh-CN" altLang="zh-CN" dirty="0">
                <a:solidFill>
                  <a:srgbClr val="121212"/>
                </a:solidFill>
                <a:effectLst/>
                <a:ea typeface="微软雅黑" panose="020B0503020204020204" charset="-122"/>
                <a:cs typeface="Times New Roman" panose="02020603050405020304" pitchFamily="18" charset="0"/>
              </a:rPr>
              <a:t>智能合约（</a:t>
            </a:r>
            <a:r>
              <a:rPr lang="en-US" altLang="zh-CN" dirty="0">
                <a:solidFill>
                  <a:srgbClr val="121212"/>
                </a:solidFill>
                <a:effectLst/>
                <a:ea typeface="微软雅黑" panose="020B0503020204020204" charset="-122"/>
                <a:cs typeface="Times New Roman" panose="02020603050405020304" pitchFamily="18" charset="0"/>
              </a:rPr>
              <a:t>Smart contract</a:t>
            </a:r>
            <a:r>
              <a:rPr lang="zh-CN" altLang="zh-CN" dirty="0">
                <a:solidFill>
                  <a:srgbClr val="121212"/>
                </a:solidFill>
                <a:effectLst/>
                <a:ea typeface="微软雅黑" panose="020B0503020204020204" charset="-122"/>
                <a:cs typeface="Times New Roman" panose="02020603050405020304" pitchFamily="18" charset="0"/>
              </a:rPr>
              <a:t>）</a:t>
            </a:r>
            <a:endParaRPr lang="zh-CN" altLang="en-US" dirty="0"/>
          </a:p>
        </p:txBody>
      </p:sp>
      <p:pic>
        <p:nvPicPr>
          <p:cNvPr id="70" name="图片 69" descr="timg"/>
          <p:cNvPicPr>
            <a:picLocks noChangeAspect="1"/>
          </p:cNvPicPr>
          <p:nvPr/>
        </p:nvPicPr>
        <p:blipFill>
          <a:blip r:embed="rId2"/>
          <a:srcRect l="4621" r="7432" b="11069"/>
          <a:stretch>
            <a:fillRect/>
          </a:stretch>
        </p:blipFill>
        <p:spPr>
          <a:xfrm>
            <a:off x="11170285" y="0"/>
            <a:ext cx="1021715" cy="1038860"/>
          </a:xfrm>
          <a:prstGeom prst="rect">
            <a:avLst/>
          </a:prstGeom>
        </p:spPr>
      </p:pic>
      <p:sp>
        <p:nvSpPr>
          <p:cNvPr id="4" name="文本框 3"/>
          <p:cNvSpPr txBox="1"/>
          <p:nvPr/>
        </p:nvSpPr>
        <p:spPr>
          <a:xfrm rot="21229131">
            <a:off x="659748" y="3135847"/>
            <a:ext cx="7018847" cy="1569660"/>
          </a:xfrm>
          <a:prstGeom prst="rect">
            <a:avLst/>
          </a:prstGeom>
          <a:noFill/>
        </p:spPr>
        <p:txBody>
          <a:bodyPr wrap="square">
            <a:spAutoFit/>
          </a:bodyPr>
          <a:lstStyle/>
          <a:p>
            <a:pPr marL="0" marR="0" algn="l">
              <a:spcBef>
                <a:spcPts val="1680"/>
              </a:spcBef>
              <a:spcAft>
                <a:spcPts val="1680"/>
              </a:spcAft>
            </a:pPr>
            <a:r>
              <a:rPr lang="zh-CN"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智能合约相当于双方的共同朋友，而且是用代码编写的。以太坊能让我们编写相关软件，让双方支付价值</a:t>
            </a:r>
            <a:r>
              <a:rPr lang="en-US"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100</a:t>
            </a:r>
            <a:r>
              <a:rPr lang="zh-CN"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美元的以太币，并在第二天用天气</a:t>
            </a:r>
            <a:r>
              <a:rPr lang="en-US"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API</a:t>
            </a:r>
            <a:r>
              <a:rPr lang="zh-CN"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检查天气，接着将价值</a:t>
            </a:r>
            <a:r>
              <a:rPr lang="en-US"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200</a:t>
            </a:r>
            <a:r>
              <a:rPr lang="zh-CN" altLang="zh-CN" sz="2400" b="1" kern="0" dirty="0">
                <a:solidFill>
                  <a:srgbClr val="121212"/>
                </a:solidFill>
                <a:effectLst/>
                <a:latin typeface="等线" panose="02010600030101010101" charset="-122"/>
                <a:ea typeface="等线" panose="02010600030101010101" charset="-122"/>
                <a:cs typeface="宋体" panose="02010600030101010101" pitchFamily="2" charset="-122"/>
              </a:rPr>
              <a:t>美元的以太币转交给获胜者。</a:t>
            </a:r>
            <a:endParaRPr lang="zh-CN" altLang="zh-CN" sz="2400" b="1"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randombar(horizont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4" y="457200"/>
            <a:ext cx="10850563" cy="571500"/>
          </a:xfrm>
        </p:spPr>
        <p:txBody>
          <a:bodyPr>
            <a:normAutofit/>
          </a:bodyPr>
          <a:lstStyle/>
          <a:p>
            <a:r>
              <a:rPr lang="zh-CN" altLang="zh-CN" dirty="0">
                <a:solidFill>
                  <a:srgbClr val="121212"/>
                </a:solidFill>
                <a:effectLst/>
                <a:ea typeface="微软雅黑" panose="020B0503020204020204" charset="-122"/>
                <a:cs typeface="Times New Roman" panose="02020603050405020304" pitchFamily="18" charset="0"/>
              </a:rPr>
              <a:t>智能合约（</a:t>
            </a:r>
            <a:r>
              <a:rPr lang="en-US" altLang="zh-CN" dirty="0">
                <a:solidFill>
                  <a:srgbClr val="121212"/>
                </a:solidFill>
                <a:effectLst/>
                <a:ea typeface="微软雅黑" panose="020B0503020204020204" charset="-122"/>
                <a:cs typeface="Times New Roman" panose="02020603050405020304" pitchFamily="18" charset="0"/>
              </a:rPr>
              <a:t>Smart contract</a:t>
            </a:r>
            <a:r>
              <a:rPr lang="zh-CN" altLang="zh-CN" dirty="0">
                <a:solidFill>
                  <a:srgbClr val="121212"/>
                </a:solidFill>
                <a:effectLst/>
                <a:ea typeface="微软雅黑" panose="020B0503020204020204" charset="-122"/>
                <a:cs typeface="Times New Roman" panose="02020603050405020304" pitchFamily="18" charset="0"/>
              </a:rPr>
              <a:t>）</a:t>
            </a:r>
            <a:endParaRPr lang="zh-CN" altLang="en-US" dirty="0"/>
          </a:p>
        </p:txBody>
      </p:sp>
      <p:pic>
        <p:nvPicPr>
          <p:cNvPr id="70" name="图片 69"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71" name="文本框 70"/>
          <p:cNvSpPr txBox="1"/>
          <p:nvPr/>
        </p:nvSpPr>
        <p:spPr>
          <a:xfrm>
            <a:off x="120228" y="1176474"/>
            <a:ext cx="11949953" cy="830997"/>
          </a:xfrm>
          <a:prstGeom prst="rect">
            <a:avLst/>
          </a:prstGeom>
          <a:noFill/>
        </p:spPr>
        <p:txBody>
          <a:bodyPr wrap="square">
            <a:spAutoFit/>
          </a:bodyPr>
          <a:lstStyle/>
          <a:p>
            <a:pPr marL="0" marR="0" algn="just">
              <a:spcBef>
                <a:spcPts val="0"/>
              </a:spcBef>
              <a:spcAft>
                <a:spcPts val="0"/>
              </a:spcAft>
            </a:pPr>
            <a:r>
              <a:rPr lang="zh-CN" altLang="zh-CN" sz="2400" b="1" kern="100" dirty="0">
                <a:solidFill>
                  <a:srgbClr val="4C4C4C"/>
                </a:solidFill>
                <a:effectLst/>
                <a:latin typeface="Arial" panose="020B0604020202020204" pitchFamily="34" charset="0"/>
                <a:ea typeface="等线" panose="02010600030101010101" charset="-122"/>
                <a:cs typeface="Arial" panose="020B0604020202020204" pitchFamily="34" charset="0"/>
              </a:rPr>
              <a:t>通过将协议条款转换为计算机代码使协议数字化，这些计算机代码在合约条款得到满足时自动执行。</a:t>
            </a:r>
            <a:endParaRPr lang="zh-CN" altLang="zh-CN" sz="2400" b="1" kern="100" dirty="0">
              <a:effectLst/>
              <a:latin typeface="等线" panose="02010600030101010101" charset="-122"/>
              <a:ea typeface="等线" panose="02010600030101010101" charset="-122"/>
              <a:cs typeface="Times New Roman" panose="02020603050405020304" pitchFamily="18" charset="0"/>
            </a:endParaRPr>
          </a:p>
        </p:txBody>
      </p:sp>
      <p:sp>
        <p:nvSpPr>
          <p:cNvPr id="73" name="文本框 72"/>
          <p:cNvSpPr txBox="1"/>
          <p:nvPr/>
        </p:nvSpPr>
        <p:spPr>
          <a:xfrm>
            <a:off x="6046694" y="3973366"/>
            <a:ext cx="6145306" cy="2585323"/>
          </a:xfrm>
          <a:prstGeom prst="rect">
            <a:avLst/>
          </a:prstGeom>
          <a:noFill/>
        </p:spPr>
        <p:txBody>
          <a:bodyPr wrap="square">
            <a:spAutoFit/>
          </a:bodyPr>
          <a:lstStyle/>
          <a:p>
            <a:pPr marL="0" marR="0" algn="just">
              <a:spcBef>
                <a:spcPts val="0"/>
              </a:spcBef>
              <a:spcAft>
                <a:spcPts val="0"/>
              </a:spcAft>
            </a:pP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 </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第</a:t>
            </a:r>
            <a:r>
              <a:rPr lang="en-US" altLang="zh-CN" sz="1800" b="1" kern="100" dirty="0">
                <a:solidFill>
                  <a:schemeClr val="accent2"/>
                </a:solidFill>
                <a:effectLst/>
                <a:latin typeface="Segoe UI" panose="020B0502040204020203" pitchFamily="34" charset="0"/>
                <a:ea typeface="等线" panose="02010600030101010101" charset="-122"/>
                <a:cs typeface="Times New Roman" panose="02020603050405020304" pitchFamily="18" charset="0"/>
              </a:rPr>
              <a:t>1</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步：我们双方在合同中约定，</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a:t>
            </a:r>
            <a:r>
              <a:rPr lang="en-US" altLang="zh-CN" sz="1800" b="1" kern="100" dirty="0" err="1">
                <a:solidFill>
                  <a:srgbClr val="374151"/>
                </a:solidFill>
                <a:effectLst/>
                <a:latin typeface="Segoe UI" panose="020B0502040204020203" pitchFamily="34" charset="0"/>
                <a:ea typeface="等线" panose="02010600030101010101" charset="-122"/>
                <a:cs typeface="Times New Roman" panose="02020603050405020304" pitchFamily="18" charset="0"/>
              </a:rPr>
              <a:t>Etherich</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 mp3</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的价格为</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XX ETH</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。合同还规定，一旦我向你支付</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XX ETH</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，该</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mp3</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文件将通过平台的功能自动发送给我</a:t>
            </a:r>
            <a:r>
              <a:rPr lang="zh-CN" altLang="en-US"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a:t>
            </a:r>
            <a:endParaRPr lang="en-US"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endParaRPr>
          </a:p>
          <a:p>
            <a:pPr marL="0" marR="0" algn="just">
              <a:spcBef>
                <a:spcPts val="0"/>
              </a:spcBef>
              <a:spcAft>
                <a:spcPts val="0"/>
              </a:spcAft>
            </a:pPr>
            <a:endParaRPr lang="zh-CN" altLang="zh-CN" sz="1800" b="1" kern="100" dirty="0">
              <a:effectLst/>
              <a:latin typeface="等线" panose="02010600030101010101" charset="-122"/>
              <a:ea typeface="等线" panose="02010600030101010101" charset="-122"/>
              <a:cs typeface="Times New Roman" panose="02020603050405020304" pitchFamily="18" charset="0"/>
            </a:endParaRPr>
          </a:p>
          <a:p>
            <a:pPr marL="0" marR="0" algn="just">
              <a:spcBef>
                <a:spcPts val="0"/>
              </a:spcBef>
              <a:spcAft>
                <a:spcPts val="0"/>
              </a:spcAft>
            </a:pP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 </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第</a:t>
            </a:r>
            <a:r>
              <a:rPr lang="en-US" altLang="zh-CN" sz="1800" b="1" kern="100" dirty="0">
                <a:solidFill>
                  <a:srgbClr val="FF0000"/>
                </a:solidFill>
                <a:effectLst/>
                <a:latin typeface="Segoe UI" panose="020B0502040204020203" pitchFamily="34" charset="0"/>
                <a:ea typeface="等线" panose="02010600030101010101" charset="-122"/>
                <a:cs typeface="Times New Roman" panose="02020603050405020304" pitchFamily="18" charset="0"/>
              </a:rPr>
              <a:t>2</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步：我将</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XX ETH </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转的你的钱包（平台确认满足合同的条件）</a:t>
            </a:r>
            <a:endParaRPr lang="en-US"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endParaRPr>
          </a:p>
          <a:p>
            <a:pPr marL="0" marR="0" algn="just">
              <a:spcBef>
                <a:spcPts val="0"/>
              </a:spcBef>
              <a:spcAft>
                <a:spcPts val="0"/>
              </a:spcAft>
            </a:pPr>
            <a:endParaRPr lang="zh-CN" altLang="zh-CN" sz="1800" b="1" kern="100" dirty="0">
              <a:effectLst/>
              <a:latin typeface="等线" panose="02010600030101010101" charset="-122"/>
              <a:ea typeface="等线" panose="02010600030101010101" charset="-122"/>
              <a:cs typeface="Times New Roman" panose="02020603050405020304" pitchFamily="18" charset="0"/>
            </a:endParaRPr>
          </a:p>
          <a:p>
            <a:pPr marL="0" marR="0" algn="just">
              <a:spcBef>
                <a:spcPts val="0"/>
              </a:spcBef>
              <a:spcAft>
                <a:spcPts val="0"/>
              </a:spcAft>
            </a:pP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 </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第</a:t>
            </a:r>
            <a:r>
              <a:rPr lang="en-US" altLang="zh-CN" sz="1800" b="1" kern="100" dirty="0">
                <a:solidFill>
                  <a:srgbClr val="FF0000"/>
                </a:solidFill>
                <a:effectLst/>
                <a:latin typeface="Segoe UI" panose="020B0502040204020203" pitchFamily="34" charset="0"/>
                <a:ea typeface="等线" panose="02010600030101010101" charset="-122"/>
                <a:cs typeface="Times New Roman" panose="02020603050405020304" pitchFamily="18" charset="0"/>
              </a:rPr>
              <a:t>3</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步：自动程序将</a:t>
            </a:r>
            <a:r>
              <a:rPr lang="en-US" altLang="zh-CN" sz="1800" b="1" kern="100" dirty="0">
                <a:solidFill>
                  <a:srgbClr val="374151"/>
                </a:solidFill>
                <a:effectLst/>
                <a:latin typeface="Segoe UI" panose="020B0502040204020203" pitchFamily="34" charset="0"/>
                <a:ea typeface="等线" panose="02010600030101010101" charset="-122"/>
                <a:cs typeface="Times New Roman" panose="02020603050405020304" pitchFamily="18" charset="0"/>
              </a:rPr>
              <a:t>mp3</a:t>
            </a:r>
            <a:r>
              <a:rPr lang="zh-CN" altLang="zh-CN" sz="1800" b="1" kern="100" dirty="0">
                <a:solidFill>
                  <a:srgbClr val="374151"/>
                </a:solidFill>
                <a:effectLst/>
                <a:latin typeface="Segoe UI" panose="020B0502040204020203" pitchFamily="34" charset="0"/>
                <a:ea typeface="等线" panose="02010600030101010101" charset="-122"/>
                <a:cs typeface="Segoe UI" panose="020B0502040204020203" pitchFamily="34" charset="0"/>
              </a:rPr>
              <a:t>文件即时传输给我，而你无需手动操作。</a:t>
            </a:r>
            <a:endParaRPr lang="zh-CN" altLang="zh-CN" sz="1800" b="1" kern="100" dirty="0">
              <a:effectLst/>
              <a:latin typeface="等线" panose="02010600030101010101" charset="-122"/>
              <a:ea typeface="等线" panose="02010600030101010101" charset="-122"/>
              <a:cs typeface="Times New Roman" panose="02020603050405020304" pitchFamily="18" charset="0"/>
            </a:endParaRPr>
          </a:p>
        </p:txBody>
      </p:sp>
      <p:pic>
        <p:nvPicPr>
          <p:cNvPr id="74" name="图片 73" descr="智能合約功能"/>
          <p:cNvPicPr>
            <a:picLocks noChangeAspect="1"/>
          </p:cNvPicPr>
          <p:nvPr/>
        </p:nvPicPr>
        <p:blipFill rotWithShape="1">
          <a:blip r:embed="rId2">
            <a:extLst>
              <a:ext uri="{28A0092B-C50C-407E-A947-70E740481C1C}">
                <a14:useLocalDpi xmlns:a14="http://schemas.microsoft.com/office/drawing/2010/main" val="0"/>
              </a:ext>
            </a:extLst>
          </a:blip>
          <a:srcRect l="6135" t="15909" r="9561" b="19760"/>
          <a:stretch>
            <a:fillRect/>
          </a:stretch>
        </p:blipFill>
        <p:spPr bwMode="auto">
          <a:xfrm>
            <a:off x="5916706" y="2007471"/>
            <a:ext cx="5937550" cy="1856317"/>
          </a:xfrm>
          <a:prstGeom prst="rect">
            <a:avLst/>
          </a:prstGeom>
          <a:noFill/>
          <a:ln>
            <a:noFill/>
          </a:ln>
        </p:spPr>
      </p:pic>
      <p:pic>
        <p:nvPicPr>
          <p:cNvPr id="75" name="图片 74"/>
          <p:cNvPicPr>
            <a:picLocks noChangeAspect="1"/>
          </p:cNvPicPr>
          <p:nvPr/>
        </p:nvPicPr>
        <p:blipFill rotWithShape="1">
          <a:blip r:embed="rId3"/>
          <a:srcRect t="9677"/>
          <a:stretch>
            <a:fillRect/>
          </a:stretch>
        </p:blipFill>
        <p:spPr>
          <a:xfrm>
            <a:off x="239807" y="1935754"/>
            <a:ext cx="5274310" cy="48505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heel(1)">
                                      <p:cBhvr>
                                        <p:cTn id="7" dur="2000"/>
                                        <p:tgtEl>
                                          <p:spTgt spid="7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4"/>
                                        </p:tgtEl>
                                        <p:attrNameLst>
                                          <p:attrName>style.visibility</p:attrName>
                                        </p:attrNameLst>
                                      </p:cBhvr>
                                      <p:to>
                                        <p:strVal val="visible"/>
                                      </p:to>
                                    </p:set>
                                    <p:anim calcmode="lin" valueType="num">
                                      <p:cBhvr additive="base">
                                        <p:cTn id="12" dur="500" fill="hold"/>
                                        <p:tgtEl>
                                          <p:spTgt spid="74"/>
                                        </p:tgtEl>
                                        <p:attrNameLst>
                                          <p:attrName>ppt_x</p:attrName>
                                        </p:attrNameLst>
                                      </p:cBhvr>
                                      <p:tavLst>
                                        <p:tav tm="0">
                                          <p:val>
                                            <p:strVal val="#ppt_x"/>
                                          </p:val>
                                        </p:tav>
                                        <p:tav tm="100000">
                                          <p:val>
                                            <p:strVal val="#ppt_x"/>
                                          </p:val>
                                        </p:tav>
                                      </p:tavLst>
                                    </p:anim>
                                    <p:anim calcmode="lin" valueType="num">
                                      <p:cBhvr additive="base">
                                        <p:cTn id="13"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73">
                                            <p:txEl>
                                              <p:pRg st="0" end="0"/>
                                            </p:txEl>
                                          </p:spTgt>
                                        </p:tgtEl>
                                        <p:attrNameLst>
                                          <p:attrName>style.visibility</p:attrName>
                                        </p:attrNameLst>
                                      </p:cBhvr>
                                      <p:to>
                                        <p:strVal val="visible"/>
                                      </p:to>
                                    </p:set>
                                    <p:animEffect transition="in" filter="wheel(1)">
                                      <p:cBhvr>
                                        <p:cTn id="18" dur="2000"/>
                                        <p:tgtEl>
                                          <p:spTgt spid="73">
                                            <p:txEl>
                                              <p:pRg st="0" end="0"/>
                                            </p:txEl>
                                          </p:spTgt>
                                        </p:tgtEl>
                                      </p:cBhvr>
                                    </p:animEffect>
                                  </p:childTnLst>
                                </p:cTn>
                              </p:par>
                              <p:par>
                                <p:cTn id="19" presetID="21" presetClass="entr" presetSubtype="1" fill="hold" nodeType="withEffect">
                                  <p:stCondLst>
                                    <p:cond delay="0"/>
                                  </p:stCondLst>
                                  <p:childTnLst>
                                    <p:set>
                                      <p:cBhvr>
                                        <p:cTn id="20" dur="1" fill="hold">
                                          <p:stCondLst>
                                            <p:cond delay="0"/>
                                          </p:stCondLst>
                                        </p:cTn>
                                        <p:tgtEl>
                                          <p:spTgt spid="73">
                                            <p:txEl>
                                              <p:pRg st="2" end="2"/>
                                            </p:txEl>
                                          </p:spTgt>
                                        </p:tgtEl>
                                        <p:attrNameLst>
                                          <p:attrName>style.visibility</p:attrName>
                                        </p:attrNameLst>
                                      </p:cBhvr>
                                      <p:to>
                                        <p:strVal val="visible"/>
                                      </p:to>
                                    </p:set>
                                    <p:animEffect transition="in" filter="wheel(1)">
                                      <p:cBhvr>
                                        <p:cTn id="21" dur="2000"/>
                                        <p:tgtEl>
                                          <p:spTgt spid="73">
                                            <p:txEl>
                                              <p:pRg st="2" end="2"/>
                                            </p:txEl>
                                          </p:spTgt>
                                        </p:tgtEl>
                                      </p:cBhvr>
                                    </p:animEffect>
                                  </p:childTnLst>
                                </p:cTn>
                              </p:par>
                              <p:par>
                                <p:cTn id="22" presetID="21" presetClass="entr" presetSubtype="1" fill="hold" nodeType="withEffect">
                                  <p:stCondLst>
                                    <p:cond delay="0"/>
                                  </p:stCondLst>
                                  <p:childTnLst>
                                    <p:set>
                                      <p:cBhvr>
                                        <p:cTn id="23" dur="1" fill="hold">
                                          <p:stCondLst>
                                            <p:cond delay="0"/>
                                          </p:stCondLst>
                                        </p:cTn>
                                        <p:tgtEl>
                                          <p:spTgt spid="73">
                                            <p:txEl>
                                              <p:pRg st="4" end="4"/>
                                            </p:txEl>
                                          </p:spTgt>
                                        </p:tgtEl>
                                        <p:attrNameLst>
                                          <p:attrName>style.visibility</p:attrName>
                                        </p:attrNameLst>
                                      </p:cBhvr>
                                      <p:to>
                                        <p:strVal val="visible"/>
                                      </p:to>
                                    </p:set>
                                    <p:animEffect transition="in" filter="wheel(1)">
                                      <p:cBhvr>
                                        <p:cTn id="24" dur="2000"/>
                                        <p:tgtEl>
                                          <p:spTgt spid="7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75"/>
                                        </p:tgtEl>
                                        <p:attrNameLst>
                                          <p:attrName>style.visibility</p:attrName>
                                        </p:attrNameLst>
                                      </p:cBhvr>
                                      <p:to>
                                        <p:strVal val="visible"/>
                                      </p:to>
                                    </p:set>
                                    <p:anim calcmode="lin" valueType="num">
                                      <p:cBhvr additive="base">
                                        <p:cTn id="29" dur="500" fill="hold"/>
                                        <p:tgtEl>
                                          <p:spTgt spid="75"/>
                                        </p:tgtEl>
                                        <p:attrNameLst>
                                          <p:attrName>ppt_x</p:attrName>
                                        </p:attrNameLst>
                                      </p:cBhvr>
                                      <p:tavLst>
                                        <p:tav tm="0">
                                          <p:val>
                                            <p:strVal val="#ppt_x"/>
                                          </p:val>
                                        </p:tav>
                                        <p:tav tm="100000">
                                          <p:val>
                                            <p:strVal val="#ppt_x"/>
                                          </p:val>
                                        </p:tav>
                                      </p:tavLst>
                                    </p:anim>
                                    <p:anim calcmode="lin" valueType="num">
                                      <p:cBhvr additive="base">
                                        <p:cTn id="30"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49" descr="C:\Users\Administrator\Desktop\华东师范大学图片\微信图片_2020011111444913.jpg微信图片_2020011111444913"/>
          <p:cNvPicPr>
            <a:picLocks noGrp="1" noChangeAspect="1"/>
          </p:cNvPicPr>
          <p:nvPr>
            <p:ph type="pic" sz="quarter" idx="10"/>
          </p:nvPr>
        </p:nvPicPr>
        <p:blipFill rotWithShape="1">
          <a:blip r:embed="rId1"/>
          <a:srcRect t="61706" b="3073"/>
          <a:stretch>
            <a:fillRect/>
          </a:stretch>
        </p:blipFill>
        <p:spPr>
          <a:xfrm>
            <a:off x="635" y="1123950"/>
            <a:ext cx="12191365" cy="2452370"/>
          </a:xfrm>
        </p:spPr>
      </p:pic>
      <p:sp>
        <p:nvSpPr>
          <p:cNvPr id="2" name="标题 1"/>
          <p:cNvSpPr>
            <a:spLocks noGrp="1"/>
          </p:cNvSpPr>
          <p:nvPr>
            <p:ph type="title"/>
          </p:nvPr>
        </p:nvSpPr>
        <p:spPr/>
        <p:txBody>
          <a:bodyPr>
            <a:normAutofit/>
          </a:bodyPr>
          <a:lstStyle/>
          <a:p>
            <a:r>
              <a:rPr lang="zh-CN" altLang="en-US" dirty="0"/>
              <a:t>数字贸易与供应链金融</a:t>
            </a:r>
            <a:endParaRPr lang="zh-CN" altLang="en-US" dirty="0"/>
          </a:p>
        </p:txBody>
      </p:sp>
      <p:sp>
        <p:nvSpPr>
          <p:cNvPr id="3" name="文本占位符 2"/>
          <p:cNvSpPr>
            <a:spLocks noGrp="1"/>
          </p:cNvSpPr>
          <p:nvPr>
            <p:ph type="body" idx="1"/>
          </p:nvPr>
        </p:nvSpPr>
        <p:spPr/>
        <p:txBody>
          <a:bodyPr/>
          <a:lstStyle/>
          <a:p>
            <a:pPr lvl="0">
              <a:lnSpc>
                <a:spcPct val="100000"/>
              </a:lnSpc>
            </a:pPr>
            <a:r>
              <a:rPr lang="zh-CN" altLang="en-US" dirty="0"/>
              <a:t>区块链</a:t>
            </a:r>
            <a:endParaRPr lang="zh-CN" altLang="en-US" dirty="0"/>
          </a:p>
          <a:p>
            <a:pPr lvl="0">
              <a:lnSpc>
                <a:spcPct val="100000"/>
              </a:lnSpc>
            </a:pPr>
            <a:r>
              <a:rPr lang="zh-CN" altLang="en-US" dirty="0"/>
              <a:t>供应链金融</a:t>
            </a:r>
            <a:endParaRPr lang="zh-CN" altLang="en-US" dirty="0"/>
          </a:p>
          <a:p>
            <a:pPr lvl="0">
              <a:lnSpc>
                <a:spcPct val="100000"/>
              </a:lnSpc>
            </a:pPr>
            <a:r>
              <a:rPr lang="zh-CN" altLang="en-US" dirty="0"/>
              <a:t>数字贸易区块链与金融服务体系</a:t>
            </a:r>
            <a:endParaRPr lang="zh-CN" altLang="en-US" dirty="0"/>
          </a:p>
        </p:txBody>
      </p:sp>
      <p:sp>
        <p:nvSpPr>
          <p:cNvPr id="12" name="文本占位符 11"/>
          <p:cNvSpPr>
            <a:spLocks noGrp="1"/>
          </p:cNvSpPr>
          <p:nvPr>
            <p:ph type="body" sz="quarter" idx="11"/>
          </p:nvPr>
        </p:nvSpPr>
        <p:spPr>
          <a:xfrm>
            <a:off x="669925" y="1123949"/>
            <a:ext cx="2967355" cy="3498852"/>
          </a:xfrm>
        </p:spPr>
        <p:txBody>
          <a:bodyPr/>
          <a:lstStyle/>
          <a:p>
            <a:endParaRPr lang="zh-CN" altLang="en-US" dirty="0"/>
          </a:p>
        </p:txBody>
      </p:sp>
      <p:sp>
        <p:nvSpPr>
          <p:cNvPr id="6" name="文本框 5"/>
          <p:cNvSpPr txBox="1"/>
          <p:nvPr/>
        </p:nvSpPr>
        <p:spPr>
          <a:xfrm>
            <a:off x="1641844" y="2320651"/>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/04</a:t>
            </a:r>
            <a:endParaRPr lang="zh-CN" altLang="en-US" spc="100" dirty="0">
              <a:solidFill>
                <a:schemeClr val="bg1"/>
              </a:solidFill>
              <a:latin typeface="Impact" panose="020B0806030902050204" pitchFamily="34" charset="0"/>
              <a:cs typeface="Arial" panose="020B0604020202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区块链技术</a:t>
            </a:r>
            <a:endParaRPr lang="zh-CN" altLang="en-US" dirty="0"/>
          </a:p>
        </p:txBody>
      </p:sp>
      <p:sp>
        <p:nvSpPr>
          <p:cNvPr id="4" name="灯片编号占位符 3"/>
          <p:cNvSpPr>
            <a:spLocks noGrp="1"/>
          </p:cNvSpPr>
          <p:nvPr>
            <p:ph type="sldNum" sz="quarter" idx="12"/>
          </p:nvPr>
        </p:nvSpPr>
        <p:spPr>
          <a:xfrm>
            <a:off x="9159874" y="6240463"/>
            <a:ext cx="2909888" cy="206381"/>
          </a:xfrm>
        </p:spPr>
        <p:txBody>
          <a:bodyPr/>
          <a:lstStyle/>
          <a:p>
            <a:fld id="{5DD3DB80-B894-403A-B48E-6FDC1A72010E}" type="slidenum">
              <a:rPr lang="zh-CN" altLang="en-US" smtClean="0"/>
            </a:fld>
            <a:endParaRPr lang="zh-CN" altLang="en-US"/>
          </a:p>
        </p:txBody>
      </p:sp>
      <p:sp>
        <p:nvSpPr>
          <p:cNvPr id="5" name="圆: 空心 4"/>
          <p:cNvSpPr/>
          <p:nvPr/>
        </p:nvSpPr>
        <p:spPr>
          <a:xfrm>
            <a:off x="1123950" y="2075436"/>
            <a:ext cx="3314700" cy="3314700"/>
          </a:xfrm>
          <a:prstGeom prst="donut">
            <a:avLst>
              <a:gd name="adj" fmla="val 29643"/>
            </a:avLst>
          </a:prstGeom>
          <a:blipFill rotWithShape="1">
            <a:blip r:embed="rId1"/>
            <a:stretch>
              <a:fillRect l="-39038" r="-38740"/>
            </a:stretch>
          </a:blipFill>
          <a:ln w="5715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椭圆 5"/>
          <p:cNvSpPr/>
          <p:nvPr/>
        </p:nvSpPr>
        <p:spPr>
          <a:xfrm flipH="1">
            <a:off x="1480619" y="2432105"/>
            <a:ext cx="2601362" cy="2601362"/>
          </a:xfrm>
          <a:prstGeom prst="ellipse">
            <a:avLst/>
          </a:prstGeom>
          <a:solidFill>
            <a:schemeClr val="bg2">
              <a:alpha val="70000"/>
            </a:schemeClr>
          </a:solidFill>
          <a:ln w="38100" cap="flat" cmpd="sng" algn="ctr">
            <a:noFill/>
            <a:prstDash val="solid"/>
            <a:miter lim="800000"/>
          </a:ln>
          <a:effectLst/>
        </p:spPr>
        <p:txBody>
          <a:bodyPr rot="0" spcFirstLastPara="0" vert="horz" wrap="non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2400" b="1" dirty="0"/>
          </a:p>
        </p:txBody>
      </p:sp>
      <p:grpSp>
        <p:nvGrpSpPr>
          <p:cNvPr id="7" name="组合 6"/>
          <p:cNvGrpSpPr/>
          <p:nvPr/>
        </p:nvGrpSpPr>
        <p:grpSpPr>
          <a:xfrm>
            <a:off x="2196031" y="4655704"/>
            <a:ext cx="1170538" cy="1170538"/>
            <a:chOff x="5410200" y="1427163"/>
            <a:chExt cx="1371600" cy="1371600"/>
          </a:xfrm>
        </p:grpSpPr>
        <p:sp>
          <p:nvSpPr>
            <p:cNvPr id="8" name="Oval 18"/>
            <p:cNvSpPr/>
            <p:nvPr/>
          </p:nvSpPr>
          <p:spPr>
            <a:xfrm>
              <a:off x="5410200" y="1427163"/>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2400" b="1" dirty="0">
                <a:solidFill>
                  <a:schemeClr val="tx1"/>
                </a:solidFill>
                <a:latin typeface="+mj-lt"/>
              </a:endParaRPr>
            </a:p>
          </p:txBody>
        </p:sp>
        <p:sp>
          <p:nvSpPr>
            <p:cNvPr id="9" name="Arc 19"/>
            <p:cNvSpPr/>
            <p:nvPr/>
          </p:nvSpPr>
          <p:spPr>
            <a:xfrm>
              <a:off x="5410200" y="1427163"/>
              <a:ext cx="1371600" cy="1371600"/>
            </a:xfrm>
            <a:prstGeom prst="arc">
              <a:avLst>
                <a:gd name="adj1" fmla="val 10883891"/>
                <a:gd name="adj2" fmla="val 21528887"/>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0" name="组合 9"/>
          <p:cNvGrpSpPr/>
          <p:nvPr/>
        </p:nvGrpSpPr>
        <p:grpSpPr>
          <a:xfrm>
            <a:off x="3662881" y="3147517"/>
            <a:ext cx="1170538" cy="1170538"/>
            <a:chOff x="6877050" y="2957451"/>
            <a:chExt cx="1371600" cy="1371600"/>
          </a:xfrm>
        </p:grpSpPr>
        <p:sp>
          <p:nvSpPr>
            <p:cNvPr id="11" name="Oval 20"/>
            <p:cNvSpPr/>
            <p:nvPr/>
          </p:nvSpPr>
          <p:spPr>
            <a:xfrm>
              <a:off x="6877050" y="2957451"/>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2400" b="1" dirty="0">
                <a:solidFill>
                  <a:schemeClr val="tx1"/>
                </a:solidFill>
                <a:latin typeface="+mj-lt"/>
              </a:endParaRPr>
            </a:p>
          </p:txBody>
        </p:sp>
        <p:sp>
          <p:nvSpPr>
            <p:cNvPr id="12" name="Arc 21"/>
            <p:cNvSpPr/>
            <p:nvPr/>
          </p:nvSpPr>
          <p:spPr>
            <a:xfrm>
              <a:off x="6877050" y="2957451"/>
              <a:ext cx="1371600" cy="1371600"/>
            </a:xfrm>
            <a:prstGeom prst="arc">
              <a:avLst>
                <a:gd name="adj1" fmla="val 10883891"/>
                <a:gd name="adj2" fmla="val 18538034"/>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3" name="组合 12"/>
          <p:cNvGrpSpPr/>
          <p:nvPr/>
        </p:nvGrpSpPr>
        <p:grpSpPr>
          <a:xfrm>
            <a:off x="700606" y="3147517"/>
            <a:ext cx="1170538" cy="1170538"/>
            <a:chOff x="3914775" y="2957451"/>
            <a:chExt cx="1371600" cy="1371600"/>
          </a:xfrm>
        </p:grpSpPr>
        <p:sp>
          <p:nvSpPr>
            <p:cNvPr id="14" name="Oval 22"/>
            <p:cNvSpPr/>
            <p:nvPr/>
          </p:nvSpPr>
          <p:spPr>
            <a:xfrm>
              <a:off x="3914775" y="2957451"/>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2400" b="1" dirty="0">
                <a:solidFill>
                  <a:schemeClr val="tx1"/>
                </a:solidFill>
                <a:latin typeface="+mj-lt"/>
              </a:endParaRPr>
            </a:p>
          </p:txBody>
        </p:sp>
        <p:sp>
          <p:nvSpPr>
            <p:cNvPr id="15" name="Arc 23"/>
            <p:cNvSpPr/>
            <p:nvPr/>
          </p:nvSpPr>
          <p:spPr>
            <a:xfrm>
              <a:off x="3914775" y="2957451"/>
              <a:ext cx="1371600" cy="1371600"/>
            </a:xfrm>
            <a:prstGeom prst="arc">
              <a:avLst>
                <a:gd name="adj1" fmla="val 10883891"/>
                <a:gd name="adj2" fmla="val 2615863"/>
              </a:avLst>
            </a:prstGeom>
            <a:noFill/>
            <a:ln w="38100">
              <a:solidFill>
                <a:schemeClr val="tx1">
                  <a:lumMod val="50000"/>
                  <a:lumOff val="5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1600">
                <a:solidFill>
                  <a:prstClr val="white"/>
                </a:solidFill>
              </a:endParaRPr>
            </a:p>
          </p:txBody>
        </p:sp>
      </p:grpSp>
      <p:grpSp>
        <p:nvGrpSpPr>
          <p:cNvPr id="16" name="组合 15"/>
          <p:cNvGrpSpPr/>
          <p:nvPr/>
        </p:nvGrpSpPr>
        <p:grpSpPr>
          <a:xfrm>
            <a:off x="2095500" y="1516698"/>
            <a:ext cx="1371600" cy="1371600"/>
            <a:chOff x="5410200" y="4465638"/>
            <a:chExt cx="1371600" cy="1371600"/>
          </a:xfrm>
        </p:grpSpPr>
        <p:sp>
          <p:nvSpPr>
            <p:cNvPr id="17" name="Oval 24"/>
            <p:cNvSpPr/>
            <p:nvPr/>
          </p:nvSpPr>
          <p:spPr>
            <a:xfrm>
              <a:off x="5410200" y="4465638"/>
              <a:ext cx="1371600" cy="1371600"/>
            </a:xfrm>
            <a:prstGeom prst="ellipse">
              <a:avLst/>
            </a:prstGeom>
            <a:solidFill>
              <a:schemeClr val="bg1">
                <a:alpha val="90000"/>
              </a:schemeClr>
            </a:solidFill>
            <a:ln w="381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3200" b="1" dirty="0">
                <a:solidFill>
                  <a:schemeClr val="accent1"/>
                </a:solidFill>
                <a:latin typeface="+mj-lt"/>
              </a:endParaRPr>
            </a:p>
          </p:txBody>
        </p:sp>
        <p:sp>
          <p:nvSpPr>
            <p:cNvPr id="18" name="Arc 25"/>
            <p:cNvSpPr/>
            <p:nvPr/>
          </p:nvSpPr>
          <p:spPr>
            <a:xfrm>
              <a:off x="5410200" y="4465638"/>
              <a:ext cx="1371600" cy="1371600"/>
            </a:xfrm>
            <a:prstGeom prst="arc">
              <a:avLst>
                <a:gd name="adj1" fmla="val 10883891"/>
                <a:gd name="adj2" fmla="val 5971623"/>
              </a:avLst>
            </a:prstGeom>
            <a:noFill/>
            <a:ln w="38100">
              <a:solidFill>
                <a:schemeClr val="accent1"/>
              </a:solidFill>
              <a:tailEnd type="oval"/>
            </a:ln>
          </p:spPr>
          <p:style>
            <a:lnRef idx="2">
              <a:schemeClr val="accent1">
                <a:shade val="50000"/>
              </a:schemeClr>
            </a:lnRef>
            <a:fillRef idx="1">
              <a:schemeClr val="accent1"/>
            </a:fillRef>
            <a:effectRef idx="0">
              <a:schemeClr val="accent1"/>
            </a:effectRef>
            <a:fontRef idx="minor">
              <a:schemeClr val="lt1"/>
            </a:fontRef>
          </p:style>
          <p:txBody>
            <a:bodyPr wrap="none" rtlCol="0" anchor="ctr">
              <a:normAutofit/>
            </a:bodyPr>
            <a:lstStyle/>
            <a:p>
              <a:pPr algn="ctr"/>
              <a:endParaRPr lang="en-US" sz="2000">
                <a:solidFill>
                  <a:prstClr val="white"/>
                </a:solidFill>
              </a:endParaRPr>
            </a:p>
          </p:txBody>
        </p:sp>
      </p:grpSp>
      <p:sp>
        <p:nvSpPr>
          <p:cNvPr id="25" name="íṩḻídè"/>
          <p:cNvSpPr txBox="1"/>
          <p:nvPr/>
        </p:nvSpPr>
        <p:spPr bwMode="auto">
          <a:xfrm>
            <a:off x="2195830" y="2050415"/>
            <a:ext cx="1446530"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b="1" dirty="0"/>
              <a:t>去中心化</a:t>
            </a:r>
            <a:endParaRPr lang="zh-CN" altLang="en-US" sz="2000" b="1" dirty="0"/>
          </a:p>
        </p:txBody>
      </p:sp>
      <p:sp>
        <p:nvSpPr>
          <p:cNvPr id="31" name="íṩḻídè"/>
          <p:cNvSpPr txBox="1"/>
          <p:nvPr/>
        </p:nvSpPr>
        <p:spPr bwMode="auto">
          <a:xfrm>
            <a:off x="937895" y="3571875"/>
            <a:ext cx="695960" cy="41402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lnSpc>
                <a:spcPct val="100000"/>
              </a:lnSpc>
              <a:spcBef>
                <a:spcPct val="0"/>
              </a:spcBef>
            </a:pPr>
            <a:r>
              <a:rPr lang="zh-CN" altLang="en-US" sz="2000" b="1" dirty="0"/>
              <a:t>开放</a:t>
            </a:r>
            <a:endParaRPr lang="zh-CN" altLang="en-US" sz="2000" b="1" dirty="0"/>
          </a:p>
        </p:txBody>
      </p:sp>
      <p:sp>
        <p:nvSpPr>
          <p:cNvPr id="34" name="íṩḻídè"/>
          <p:cNvSpPr txBox="1"/>
          <p:nvPr/>
        </p:nvSpPr>
        <p:spPr bwMode="auto">
          <a:xfrm>
            <a:off x="2450465" y="5037455"/>
            <a:ext cx="662305"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zh-CN" altLang="en-US" sz="2000" b="1" dirty="0"/>
              <a:t>安全</a:t>
            </a:r>
            <a:endParaRPr lang="zh-CN" altLang="en-US" sz="2000" b="1" dirty="0"/>
          </a:p>
        </p:txBody>
      </p:sp>
      <p:sp>
        <p:nvSpPr>
          <p:cNvPr id="38" name="íṩḻídè"/>
          <p:cNvSpPr txBox="1"/>
          <p:nvPr/>
        </p:nvSpPr>
        <p:spPr bwMode="auto">
          <a:xfrm>
            <a:off x="3942080" y="3543935"/>
            <a:ext cx="671195"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eaLnBrk="1" hangingPunct="1">
              <a:lnSpc>
                <a:spcPct val="100000"/>
              </a:lnSpc>
              <a:spcBef>
                <a:spcPct val="0"/>
              </a:spcBef>
            </a:pPr>
            <a:r>
              <a:rPr lang="zh-CN" altLang="en-US" sz="2000" b="1" dirty="0"/>
              <a:t>匿名</a:t>
            </a:r>
            <a:endParaRPr lang="zh-CN" altLang="en-US" sz="2000" b="1" dirty="0"/>
          </a:p>
        </p:txBody>
      </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sp>
        <p:nvSpPr>
          <p:cNvPr id="3" name="íṩḻídè"/>
          <p:cNvSpPr txBox="1"/>
          <p:nvPr>
            <p:custDataLst>
              <p:tags r:id="rId3"/>
            </p:custDataLst>
          </p:nvPr>
        </p:nvSpPr>
        <p:spPr bwMode="auto">
          <a:xfrm>
            <a:off x="1849120" y="3543935"/>
            <a:ext cx="1812925" cy="44196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b="1" dirty="0"/>
              <a:t>去中心化数据库</a:t>
            </a:r>
            <a:endParaRPr lang="zh-CN" altLang="en-US" sz="2000" b="1" dirty="0"/>
          </a:p>
        </p:txBody>
      </p:sp>
      <p:sp>
        <p:nvSpPr>
          <p:cNvPr id="41" name="işliďê"/>
          <p:cNvSpPr/>
          <p:nvPr>
            <p:custDataLst>
              <p:tags r:id="rId4"/>
            </p:custDataLst>
          </p:nvPr>
        </p:nvSpPr>
        <p:spPr>
          <a:xfrm>
            <a:off x="6327562" y="1728824"/>
            <a:ext cx="577851" cy="577851"/>
          </a:xfrm>
          <a:prstGeom prst="roundRect">
            <a:avLst>
              <a:gd name="adj" fmla="val 50000"/>
            </a:avLst>
          </a:prstGeom>
          <a:solidFill>
            <a:schemeClr val="accent1"/>
          </a:solidFill>
          <a:ln w="12700" cap="flat">
            <a:noFill/>
            <a:miter lim="400000"/>
          </a:ln>
          <a:effectLst/>
        </p:spPr>
        <p:txBody>
          <a:bodyPr wrap="none" lIns="0" tIns="0" rIns="0" bIns="0" numCol="1"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a:defRPr sz="3200"/>
            </a:pPr>
            <a:r>
              <a:rPr lang="en-US" altLang="zh-CN" sz="1600" b="1" dirty="0">
                <a:solidFill>
                  <a:schemeClr val="bg1"/>
                </a:solidFill>
              </a:rPr>
              <a:t>01</a:t>
            </a:r>
            <a:endParaRPr sz="1600" b="1" dirty="0">
              <a:solidFill>
                <a:schemeClr val="bg1"/>
              </a:solidFill>
            </a:endParaRPr>
          </a:p>
        </p:txBody>
      </p:sp>
      <p:sp>
        <p:nvSpPr>
          <p:cNvPr id="43" name="ísľídê"/>
          <p:cNvSpPr/>
          <p:nvPr>
            <p:custDataLst>
              <p:tags r:id="rId5"/>
            </p:custDataLst>
          </p:nvPr>
        </p:nvSpPr>
        <p:spPr>
          <a:xfrm>
            <a:off x="6327562" y="2570041"/>
            <a:ext cx="577851" cy="577851"/>
          </a:xfrm>
          <a:prstGeom prst="roundRect">
            <a:avLst>
              <a:gd name="adj" fmla="val 50000"/>
            </a:avLst>
          </a:prstGeom>
          <a:solidFill>
            <a:schemeClr val="accent3"/>
          </a:solidFill>
          <a:ln w="12700" cap="flat">
            <a:noFill/>
            <a:miter lim="400000"/>
          </a:ln>
          <a:effectLst/>
        </p:spPr>
        <p:txBody>
          <a:bodyPr wrap="none" lIns="0" tIns="0" rIns="0" bIns="0" numCol="1"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sz="3200"/>
            </a:pPr>
            <a:r>
              <a:rPr lang="en-US" altLang="zh-CN" sz="1600" b="1" dirty="0">
                <a:solidFill>
                  <a:schemeClr val="bg1"/>
                </a:solidFill>
              </a:rPr>
              <a:t>02</a:t>
            </a:r>
            <a:endParaRPr sz="1600" b="1" dirty="0">
              <a:solidFill>
                <a:schemeClr val="bg1"/>
              </a:solidFill>
            </a:endParaRPr>
          </a:p>
        </p:txBody>
      </p:sp>
      <p:sp>
        <p:nvSpPr>
          <p:cNvPr id="44" name="iṥļíḋè"/>
          <p:cNvSpPr/>
          <p:nvPr>
            <p:custDataLst>
              <p:tags r:id="rId6"/>
            </p:custDataLst>
          </p:nvPr>
        </p:nvSpPr>
        <p:spPr>
          <a:xfrm>
            <a:off x="6327562" y="3410623"/>
            <a:ext cx="577851" cy="577851"/>
          </a:xfrm>
          <a:prstGeom prst="roundRect">
            <a:avLst>
              <a:gd name="adj" fmla="val 50000"/>
            </a:avLst>
          </a:prstGeom>
          <a:solidFill>
            <a:schemeClr val="accent1"/>
          </a:solidFill>
          <a:ln w="12700" cap="flat">
            <a:noFill/>
            <a:miter lim="400000"/>
          </a:ln>
          <a:effectLst/>
        </p:spPr>
        <p:txBody>
          <a:bodyPr wrap="square" lIns="0" tIns="0" rIns="0" bIns="0" numCol="1"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sz="3200"/>
            </a:pPr>
            <a:r>
              <a:rPr lang="en-US" altLang="zh-CN" sz="1600" b="1" dirty="0">
                <a:solidFill>
                  <a:schemeClr val="bg1"/>
                </a:solidFill>
              </a:rPr>
              <a:t>03</a:t>
            </a:r>
            <a:endParaRPr lang="en-US" altLang="zh-CN" sz="1600" b="1" dirty="0">
              <a:solidFill>
                <a:schemeClr val="bg1"/>
              </a:solidFill>
            </a:endParaRPr>
          </a:p>
        </p:txBody>
      </p:sp>
      <p:sp>
        <p:nvSpPr>
          <p:cNvPr id="45" name="iṥļíḋè"/>
          <p:cNvSpPr/>
          <p:nvPr>
            <p:custDataLst>
              <p:tags r:id="rId7"/>
            </p:custDataLst>
          </p:nvPr>
        </p:nvSpPr>
        <p:spPr>
          <a:xfrm>
            <a:off x="6356137" y="5092103"/>
            <a:ext cx="577851" cy="577851"/>
          </a:xfrm>
          <a:prstGeom prst="roundRect">
            <a:avLst>
              <a:gd name="adj" fmla="val 50000"/>
            </a:avLst>
          </a:prstGeom>
          <a:solidFill>
            <a:schemeClr val="accent1"/>
          </a:solidFill>
          <a:ln w="12700" cap="flat">
            <a:noFill/>
            <a:miter lim="400000"/>
          </a:ln>
          <a:effectLst/>
        </p:spPr>
        <p:txBody>
          <a:bodyPr wrap="square" lIns="0" tIns="0" rIns="0" bIns="0" numCol="1"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sz="3200"/>
            </a:pPr>
            <a:r>
              <a:rPr lang="en-US" altLang="zh-CN" sz="1600" b="1" dirty="0">
                <a:solidFill>
                  <a:schemeClr val="bg1"/>
                </a:solidFill>
              </a:rPr>
              <a:t>05</a:t>
            </a:r>
            <a:endParaRPr lang="en-US" altLang="zh-CN" sz="1600" b="1" dirty="0">
              <a:solidFill>
                <a:schemeClr val="bg1"/>
              </a:solidFill>
            </a:endParaRPr>
          </a:p>
        </p:txBody>
      </p:sp>
      <p:sp>
        <p:nvSpPr>
          <p:cNvPr id="47" name="ísľídê"/>
          <p:cNvSpPr/>
          <p:nvPr>
            <p:custDataLst>
              <p:tags r:id="rId8"/>
            </p:custDataLst>
          </p:nvPr>
        </p:nvSpPr>
        <p:spPr>
          <a:xfrm>
            <a:off x="6327562" y="4251521"/>
            <a:ext cx="577851" cy="577851"/>
          </a:xfrm>
          <a:prstGeom prst="roundRect">
            <a:avLst>
              <a:gd name="adj" fmla="val 50000"/>
            </a:avLst>
          </a:prstGeom>
          <a:solidFill>
            <a:schemeClr val="accent3"/>
          </a:solidFill>
          <a:ln w="12700" cap="flat">
            <a:noFill/>
            <a:miter lim="400000"/>
          </a:ln>
          <a:effectLst/>
        </p:spPr>
        <p:txBody>
          <a:bodyPr wrap="none" lIns="0" tIns="0" rIns="0" bIns="0" numCol="1" anchor="ctr">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sz="3200"/>
            </a:pPr>
            <a:r>
              <a:rPr lang="en-US" altLang="zh-CN" sz="1600" b="1" dirty="0">
                <a:solidFill>
                  <a:schemeClr val="bg1"/>
                </a:solidFill>
              </a:rPr>
              <a:t>04</a:t>
            </a:r>
            <a:endParaRPr sz="1600" b="1" dirty="0">
              <a:solidFill>
                <a:schemeClr val="bg1"/>
              </a:solidFill>
            </a:endParaRPr>
          </a:p>
        </p:txBody>
      </p:sp>
      <p:sp>
        <p:nvSpPr>
          <p:cNvPr id="48" name="ïṧḷiḑê"/>
          <p:cNvSpPr txBox="1"/>
          <p:nvPr>
            <p:custDataLst>
              <p:tags r:id="rId9"/>
            </p:custDataLst>
          </p:nvPr>
        </p:nvSpPr>
        <p:spPr bwMode="auto">
          <a:xfrm>
            <a:off x="7100381" y="1893925"/>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金融</a:t>
            </a:r>
            <a:r>
              <a:rPr lang="en-US" altLang="zh-CN" sz="1800" b="1" dirty="0"/>
              <a:t>	</a:t>
            </a:r>
            <a:endParaRPr lang="en-US" altLang="zh-CN" sz="1800" b="1" dirty="0"/>
          </a:p>
        </p:txBody>
      </p:sp>
      <p:sp>
        <p:nvSpPr>
          <p:cNvPr id="49" name="ïṧḷiḑê"/>
          <p:cNvSpPr txBox="1"/>
          <p:nvPr>
            <p:custDataLst>
              <p:tags r:id="rId10"/>
            </p:custDataLst>
          </p:nvPr>
        </p:nvSpPr>
        <p:spPr bwMode="auto">
          <a:xfrm>
            <a:off x="7100381" y="2734665"/>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物联网和物流</a:t>
            </a:r>
            <a:endParaRPr lang="zh-CN" altLang="en-US" sz="1800" b="1" dirty="0"/>
          </a:p>
        </p:txBody>
      </p:sp>
      <p:sp>
        <p:nvSpPr>
          <p:cNvPr id="50" name="ïṧḷiḑê"/>
          <p:cNvSpPr txBox="1"/>
          <p:nvPr>
            <p:custDataLst>
              <p:tags r:id="rId11"/>
            </p:custDataLst>
          </p:nvPr>
        </p:nvSpPr>
        <p:spPr bwMode="auto">
          <a:xfrm>
            <a:off x="7100381" y="4416145"/>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数字版权</a:t>
            </a:r>
            <a:endParaRPr lang="zh-CN" altLang="en-US" sz="1800" b="1" dirty="0"/>
          </a:p>
        </p:txBody>
      </p:sp>
      <p:sp>
        <p:nvSpPr>
          <p:cNvPr id="51" name="ïṧḷiḑê"/>
          <p:cNvSpPr txBox="1"/>
          <p:nvPr>
            <p:custDataLst>
              <p:tags r:id="rId12"/>
            </p:custDataLst>
          </p:nvPr>
        </p:nvSpPr>
        <p:spPr bwMode="auto">
          <a:xfrm>
            <a:off x="7100381" y="3575405"/>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公共服务</a:t>
            </a:r>
            <a:endParaRPr lang="zh-CN" altLang="en-US" sz="1800" b="1" dirty="0"/>
          </a:p>
        </p:txBody>
      </p:sp>
      <p:sp>
        <p:nvSpPr>
          <p:cNvPr id="52" name="ïṧḷiḑê"/>
          <p:cNvSpPr txBox="1"/>
          <p:nvPr>
            <p:custDataLst>
              <p:tags r:id="rId13"/>
            </p:custDataLst>
          </p:nvPr>
        </p:nvSpPr>
        <p:spPr bwMode="auto">
          <a:xfrm>
            <a:off x="7100381" y="5256885"/>
            <a:ext cx="5049392"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1800" b="1" dirty="0"/>
              <a:t>保险</a:t>
            </a:r>
            <a:endParaRPr lang="zh-CN" altLang="en-US" sz="1800" b="1" dirty="0"/>
          </a:p>
        </p:txBody>
      </p:sp>
      <p:sp>
        <p:nvSpPr>
          <p:cNvPr id="53" name="文本框 52"/>
          <p:cNvSpPr txBox="1"/>
          <p:nvPr/>
        </p:nvSpPr>
        <p:spPr>
          <a:xfrm>
            <a:off x="3344545" y="5999480"/>
            <a:ext cx="6939915" cy="368300"/>
          </a:xfrm>
          <a:prstGeom prst="rect">
            <a:avLst/>
          </a:prstGeom>
          <a:noFill/>
        </p:spPr>
        <p:txBody>
          <a:bodyPr wrap="square" rtlCol="0">
            <a:spAutoFit/>
          </a:bodyPr>
          <a:p>
            <a:endParaRPr lang="zh-CN" altLang="en-US"/>
          </a:p>
        </p:txBody>
      </p:sp>
      <p:sp>
        <p:nvSpPr>
          <p:cNvPr id="54" name="文本框 53"/>
          <p:cNvSpPr txBox="1"/>
          <p:nvPr/>
        </p:nvSpPr>
        <p:spPr>
          <a:xfrm>
            <a:off x="4833620" y="258445"/>
            <a:ext cx="5236210" cy="521970"/>
          </a:xfrm>
          <a:prstGeom prst="rect">
            <a:avLst/>
          </a:prstGeom>
          <a:noFill/>
        </p:spPr>
        <p:txBody>
          <a:bodyPr wrap="square" rtlCol="0">
            <a:spAutoFit/>
          </a:bodyPr>
          <a:p>
            <a:r>
              <a:rPr lang="zh-CN" altLang="en-US" sz="2800"/>
              <a:t>自身研发</a:t>
            </a:r>
            <a:r>
              <a:rPr lang="en-US" altLang="zh-CN" sz="2800"/>
              <a:t>or</a:t>
            </a:r>
            <a:r>
              <a:rPr lang="zh-CN" altLang="en-US" sz="2800"/>
              <a:t>社区联盟？</a:t>
            </a:r>
            <a:endParaRPr lang="zh-CN" altLang="en-US" sz="28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国内外区块链底层平台研发运作类型统计</a:t>
            </a:r>
            <a:endParaRPr lang="zh-CN" altLang="en-US"/>
          </a:p>
        </p:txBody>
      </p:sp>
      <p:sp>
        <p:nvSpPr>
          <p:cNvPr id="4" name="灯片编号占位符 3"/>
          <p:cNvSpPr>
            <a:spLocks noGrp="1"/>
          </p:cNvSpPr>
          <p:nvPr>
            <p:ph type="sldNum" sz="quarter" idx="12"/>
          </p:nvPr>
        </p:nvSpPr>
        <p:spPr/>
        <p:txBody>
          <a:bodyPr/>
          <a:p>
            <a:fld id="{5DD3DB80-B894-403A-B48E-6FDC1A72010E}"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971550" y="2442210"/>
            <a:ext cx="9516745" cy="3730625"/>
          </a:xfrm>
          <a:prstGeom prst="rect">
            <a:avLst/>
          </a:prstGeom>
        </p:spPr>
      </p:pic>
      <p:sp>
        <p:nvSpPr>
          <p:cNvPr id="6" name="文本框 5"/>
          <p:cNvSpPr txBox="1"/>
          <p:nvPr/>
        </p:nvSpPr>
        <p:spPr>
          <a:xfrm>
            <a:off x="1002665" y="1374140"/>
            <a:ext cx="9749790" cy="1383665"/>
          </a:xfrm>
          <a:prstGeom prst="rect">
            <a:avLst/>
          </a:prstGeom>
          <a:noFill/>
        </p:spPr>
        <p:txBody>
          <a:bodyPr wrap="square" rtlCol="0">
            <a:spAutoFit/>
          </a:bodyPr>
          <a:p>
            <a:endParaRPr lang="zh-CN" altLang="en-US" sz="2800"/>
          </a:p>
          <a:p>
            <a:r>
              <a:rPr lang="zh-CN" altLang="en-US" sz="2800">
                <a:sym typeface="+mn-ea"/>
              </a:rPr>
              <a:t>联盟链模式是金融领域应用的主要方向</a:t>
            </a:r>
            <a:endParaRPr lang="zh-CN" altLang="en-US" sz="2800"/>
          </a:p>
          <a:p>
            <a:endParaRPr lang="zh-CN" altLang="en-US" sz="28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基于区块链的金融领域应用架构</a:t>
            </a:r>
            <a:endParaRPr lang="zh-CN" altLang="en-US"/>
          </a:p>
        </p:txBody>
      </p:sp>
      <p:sp>
        <p:nvSpPr>
          <p:cNvPr id="4" name="灯片编号占位符 3"/>
          <p:cNvSpPr>
            <a:spLocks noGrp="1"/>
          </p:cNvSpPr>
          <p:nvPr>
            <p:ph type="sldNum" sz="quarter" idx="12"/>
          </p:nvPr>
        </p:nvSpPr>
        <p:spPr/>
        <p:txBody>
          <a:bodyPr/>
          <a:p>
            <a:fld id="{5DD3DB80-B894-403A-B48E-6FDC1A72010E}" type="slidenum">
              <a:rPr lang="zh-CN" altLang="en-US" smtClean="0"/>
            </a:fld>
            <a:endParaRPr lang="zh-CN" altLang="en-US"/>
          </a:p>
        </p:txBody>
      </p:sp>
      <p:pic>
        <p:nvPicPr>
          <p:cNvPr id="7" name="图片 6"/>
          <p:cNvPicPr>
            <a:picLocks noChangeAspect="1"/>
          </p:cNvPicPr>
          <p:nvPr/>
        </p:nvPicPr>
        <p:blipFill>
          <a:blip r:embed="rId1"/>
          <a:stretch>
            <a:fillRect/>
          </a:stretch>
        </p:blipFill>
        <p:spPr>
          <a:xfrm>
            <a:off x="437515" y="1458595"/>
            <a:ext cx="8044815" cy="459422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供应链金融</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pic>
        <p:nvPicPr>
          <p:cNvPr id="3" name="图片 2"/>
          <p:cNvPicPr>
            <a:picLocks noChangeAspect="1"/>
          </p:cNvPicPr>
          <p:nvPr>
            <p:custDataLst>
              <p:tags r:id="rId2"/>
            </p:custDataLst>
          </p:nvPr>
        </p:nvPicPr>
        <p:blipFill>
          <a:blip r:embed="rId3"/>
          <a:stretch>
            <a:fillRect/>
          </a:stretch>
        </p:blipFill>
        <p:spPr>
          <a:xfrm>
            <a:off x="534670" y="1803400"/>
            <a:ext cx="4880610" cy="4272280"/>
          </a:xfrm>
          <a:prstGeom prst="rect">
            <a:avLst/>
          </a:prstGeom>
        </p:spPr>
      </p:pic>
      <p:sp>
        <p:nvSpPr>
          <p:cNvPr id="40" name="文本框 39"/>
          <p:cNvSpPr txBox="1"/>
          <p:nvPr/>
        </p:nvSpPr>
        <p:spPr>
          <a:xfrm>
            <a:off x="5965190" y="2172970"/>
            <a:ext cx="5764530" cy="3415030"/>
          </a:xfrm>
          <a:prstGeom prst="rect">
            <a:avLst/>
          </a:prstGeom>
          <a:noFill/>
        </p:spPr>
        <p:txBody>
          <a:bodyPr wrap="square" rtlCol="0">
            <a:spAutoFit/>
          </a:bodyPr>
          <a:p>
            <a:r>
              <a:rPr lang="en-US" altLang="zh-CN" sz="2400"/>
              <a:t>· </a:t>
            </a:r>
            <a:r>
              <a:rPr lang="zh-CN" altLang="en-US" sz="2400"/>
              <a:t>供应链中的四流数据上链，提高数据可信度，解决信息割裂。</a:t>
            </a:r>
            <a:endParaRPr lang="zh-CN" altLang="en-US" sz="2400"/>
          </a:p>
          <a:p>
            <a:endParaRPr lang="zh-CN" altLang="en-US" sz="2400"/>
          </a:p>
          <a:p>
            <a:r>
              <a:rPr lang="en-US" altLang="zh-CN" sz="2400"/>
              <a:t>· </a:t>
            </a:r>
            <a:r>
              <a:rPr lang="zh-CN" altLang="en-US" sz="2400"/>
              <a:t>企业信用转化为数字凭证，使信用可沿供应链有效传播，实现信用打通。</a:t>
            </a:r>
            <a:endParaRPr lang="zh-CN" altLang="en-US" sz="2400"/>
          </a:p>
          <a:p>
            <a:endParaRPr lang="zh-CN" altLang="en-US" sz="2400"/>
          </a:p>
          <a:p>
            <a:r>
              <a:rPr lang="en-US" altLang="zh-CN" sz="2400"/>
              <a:t>·</a:t>
            </a:r>
            <a:r>
              <a:rPr lang="zh-CN" altLang="en-US" sz="2400"/>
              <a:t>数字凭证可进行多级拆分和流转，提高资金的利用率，解决中小企业融资难，融资成本高的问题。</a:t>
            </a:r>
            <a:endParaRPr lang="zh-CN" altLang="en-US"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37862" y="3771164"/>
            <a:ext cx="7584213" cy="656792"/>
          </a:xfrm>
        </p:spPr>
        <p:txBody>
          <a:bodyPr>
            <a:normAutofit/>
          </a:bodyPr>
          <a:lstStyle/>
          <a:p>
            <a:r>
              <a:rPr lang="zh-CN" altLang="en-US" sz="3600" dirty="0"/>
              <a:t>传统国际贸易、跨境电商与数字贸易</a:t>
            </a:r>
            <a:endParaRPr lang="zh-CN" altLang="en-US" sz="3600" dirty="0"/>
          </a:p>
        </p:txBody>
      </p:sp>
      <p:pic>
        <p:nvPicPr>
          <p:cNvPr id="8" name="图片占位符 49" descr="C:\Users\Administrator\Desktop\华东师范大学图片\微信图片_2020011111444913.jpg微信图片_2020011111444913"/>
          <p:cNvPicPr>
            <a:picLocks noGrp="1" noChangeAspect="1"/>
          </p:cNvPicPr>
          <p:nvPr>
            <p:ph type="pic" sz="quarter" idx="10"/>
          </p:nvPr>
        </p:nvPicPr>
        <p:blipFill rotWithShape="1">
          <a:blip r:embed="rId1"/>
          <a:srcRect t="61706" b="3073"/>
          <a:stretch>
            <a:fillRect/>
          </a:stretch>
        </p:blipFill>
        <p:spPr>
          <a:xfrm>
            <a:off x="635" y="1123950"/>
            <a:ext cx="12191365" cy="2452370"/>
          </a:xfrm>
        </p:spPr>
      </p:pic>
      <p:sp>
        <p:nvSpPr>
          <p:cNvPr id="12" name="文本占位符 11"/>
          <p:cNvSpPr>
            <a:spLocks noGrp="1"/>
          </p:cNvSpPr>
          <p:nvPr>
            <p:ph type="body" sz="quarter" idx="11"/>
          </p:nvPr>
        </p:nvSpPr>
        <p:spPr>
          <a:xfrm>
            <a:off x="669925" y="1123949"/>
            <a:ext cx="2967355" cy="3498852"/>
          </a:xfrm>
        </p:spPr>
        <p:txBody>
          <a:bodyPr/>
          <a:lstStyle/>
          <a:p>
            <a:endParaRPr lang="zh-CN" altLang="en-US" dirty="0"/>
          </a:p>
        </p:txBody>
      </p:sp>
      <p:sp>
        <p:nvSpPr>
          <p:cNvPr id="6" name="文本框 5"/>
          <p:cNvSpPr txBox="1"/>
          <p:nvPr/>
        </p:nvSpPr>
        <p:spPr>
          <a:xfrm>
            <a:off x="1641844" y="2320651"/>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Impact" panose="020B0806030902050204" pitchFamily="34" charset="0"/>
                <a:cs typeface="Arial" panose="020B0604020202020204" pitchFamily="34" charset="0"/>
              </a:rPr>
              <a:t>/01</a:t>
            </a:r>
            <a:endParaRPr lang="zh-CN" altLang="en-US" spc="100" dirty="0">
              <a:solidFill>
                <a:schemeClr val="bg1"/>
              </a:solidFill>
              <a:latin typeface="Impact" panose="020B0806030902050204" pitchFamily="34" charset="0"/>
              <a:cs typeface="Arial" panose="020B0604020202020204" pitchFamily="34" charset="0"/>
            </a:endParaRPr>
          </a:p>
        </p:txBody>
      </p:sp>
      <p:sp>
        <p:nvSpPr>
          <p:cNvPr id="7" name="文本框 6"/>
          <p:cNvSpPr txBox="1"/>
          <p:nvPr/>
        </p:nvSpPr>
        <p:spPr>
          <a:xfrm>
            <a:off x="3937862" y="4616451"/>
            <a:ext cx="2295525" cy="830997"/>
          </a:xfrm>
          <a:prstGeom prst="rect">
            <a:avLst/>
          </a:prstGeom>
          <a:noFill/>
        </p:spPr>
        <p:txBody>
          <a:bodyPr wrap="square" rtlCol="0">
            <a:spAutoFit/>
          </a:bodyPr>
          <a:lstStyle/>
          <a:p>
            <a:pPr marL="285750" indent="-285750">
              <a:buFont typeface="Arial" panose="020B0604020202020204" pitchFamily="34" charset="0"/>
              <a:buChar char="•"/>
            </a:pPr>
            <a:r>
              <a:rPr lang="zh-CN" altLang="en-US" sz="2400" dirty="0"/>
              <a:t>转变过程</a:t>
            </a:r>
            <a:endParaRPr lang="en-US" altLang="zh-CN" sz="2400" dirty="0"/>
          </a:p>
          <a:p>
            <a:pPr marL="285750" indent="-285750">
              <a:buFont typeface="Arial" panose="020B0604020202020204" pitchFamily="34" charset="0"/>
              <a:buChar char="•"/>
            </a:pPr>
            <a:r>
              <a:rPr lang="zh-CN" altLang="en-US" sz="2400" dirty="0"/>
              <a:t>如何影响</a:t>
            </a:r>
            <a:endParaRPr lang="zh-CN" altLang="en-US" sz="2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数字贸易</a:t>
            </a:r>
            <a:r>
              <a:rPr lang="zh-CN" altLang="en-US" dirty="0"/>
              <a:t>与</a:t>
            </a:r>
            <a:r>
              <a:rPr lang="en-US" altLang="zh-CN" dirty="0"/>
              <a:t>区块链金融服务体系</a:t>
            </a:r>
            <a:endParaRPr lang="en-US" altLang="zh-CN"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sp>
        <p:nvSpPr>
          <p:cNvPr id="5" name="îṥḷiḍé"/>
          <p:cNvSpPr/>
          <p:nvPr/>
        </p:nvSpPr>
        <p:spPr>
          <a:xfrm>
            <a:off x="4236666" y="2372609"/>
            <a:ext cx="3382518" cy="3382518"/>
          </a:xfrm>
          <a:prstGeom prst="donut">
            <a:avLst>
              <a:gd name="adj" fmla="val 6244"/>
            </a:avLst>
          </a:prstGeom>
          <a:solidFill>
            <a:schemeClr val="bg1">
              <a:lumMod val="95000"/>
            </a:schemeClr>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91440" tIns="45720" rIns="91440" bIns="45720" anchor="ctr"/>
          <a:lstStyle/>
          <a:p>
            <a:pPr algn="ctr">
              <a:buSzPct val="25000"/>
            </a:pPr>
            <a:r>
              <a:rPr lang="de-DE" altLang="zh-CN" b="1">
                <a:sym typeface="Calibri" panose="020F0502020204030204"/>
              </a:rPr>
              <a:t>Text here</a:t>
            </a:r>
            <a:endParaRPr lang="de-DE" altLang="zh-CN" b="1" dirty="0">
              <a:sym typeface="Calibri" panose="020F0502020204030204"/>
            </a:endParaRPr>
          </a:p>
        </p:txBody>
      </p:sp>
      <p:cxnSp>
        <p:nvCxnSpPr>
          <p:cNvPr id="6" name="直接连接符 5"/>
          <p:cNvCxnSpPr>
            <a:stCxn id="12" idx="2"/>
          </p:cNvCxnSpPr>
          <p:nvPr/>
        </p:nvCxnSpPr>
        <p:spPr>
          <a:xfrm>
            <a:off x="4991407" y="5103998"/>
            <a:ext cx="243565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9" idx="3"/>
            <a:endCxn id="11" idx="1"/>
          </p:cNvCxnSpPr>
          <p:nvPr/>
        </p:nvCxnSpPr>
        <p:spPr>
          <a:xfrm>
            <a:off x="5928560" y="2846043"/>
            <a:ext cx="1445260" cy="181483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îṥḷiḍé"/>
          <p:cNvSpPr/>
          <p:nvPr/>
        </p:nvSpPr>
        <p:spPr>
          <a:xfrm>
            <a:off x="5130921" y="3411644"/>
            <a:ext cx="1594007" cy="1594007"/>
          </a:xfrm>
          <a:custGeom>
            <a:avLst/>
            <a:gdLst>
              <a:gd name="connsiteX0" fmla="*/ 0 w 1188002"/>
              <a:gd name="connsiteY0" fmla="*/ 594001 h 1188002"/>
              <a:gd name="connsiteX1" fmla="*/ 594001 w 1188002"/>
              <a:gd name="connsiteY1" fmla="*/ 0 h 1188002"/>
              <a:gd name="connsiteX2" fmla="*/ 1188002 w 1188002"/>
              <a:gd name="connsiteY2" fmla="*/ 594001 h 1188002"/>
              <a:gd name="connsiteX3" fmla="*/ 594001 w 1188002"/>
              <a:gd name="connsiteY3" fmla="*/ 1188002 h 1188002"/>
              <a:gd name="connsiteX4" fmla="*/ 0 w 1188002"/>
              <a:gd name="connsiteY4" fmla="*/ 594001 h 1188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8002" h="1188002">
                <a:moveTo>
                  <a:pt x="0" y="594001"/>
                </a:moveTo>
                <a:cubicBezTo>
                  <a:pt x="0" y="265943"/>
                  <a:pt x="265943" y="0"/>
                  <a:pt x="594001" y="0"/>
                </a:cubicBezTo>
                <a:cubicBezTo>
                  <a:pt x="922059" y="0"/>
                  <a:pt x="1188002" y="265943"/>
                  <a:pt x="1188002" y="594001"/>
                </a:cubicBezTo>
                <a:cubicBezTo>
                  <a:pt x="1188002" y="922059"/>
                  <a:pt x="922059" y="1188002"/>
                  <a:pt x="594001" y="1188002"/>
                </a:cubicBezTo>
                <a:cubicBezTo>
                  <a:pt x="265943" y="1188002"/>
                  <a:pt x="0" y="922059"/>
                  <a:pt x="0" y="594001"/>
                </a:cubicBezTo>
                <a:close/>
              </a:path>
            </a:pathLst>
          </a:cu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buSzPct val="25000"/>
            </a:pPr>
            <a:r>
              <a:rPr lang="zh-CN" altLang="de-DE" b="1" dirty="0">
                <a:sym typeface="Calibri" panose="020F0502020204030204"/>
              </a:rPr>
              <a:t>服务体系</a:t>
            </a:r>
            <a:endParaRPr lang="zh-CN" altLang="de-DE" b="1" dirty="0">
              <a:sym typeface="Calibri" panose="020F0502020204030204"/>
            </a:endParaRPr>
          </a:p>
        </p:txBody>
      </p:sp>
      <p:sp>
        <p:nvSpPr>
          <p:cNvPr id="9" name="îṣḷïďê"/>
          <p:cNvSpPr/>
          <p:nvPr/>
        </p:nvSpPr>
        <p:spPr>
          <a:xfrm>
            <a:off x="5484985" y="1960162"/>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0"/>
              <a:lumOff val="-13848"/>
              <a:alphaOff val="0"/>
            </a:schemeClr>
          </a:fillRef>
          <a:effectRef idx="0">
            <a:schemeClr val="accent2">
              <a:hueOff val="-955721"/>
              <a:satOff val="-23020"/>
              <a:lumOff val="-13848"/>
              <a:alphaOff val="0"/>
            </a:schemeClr>
          </a:effectRef>
          <a:fontRef idx="minor">
            <a:schemeClr val="lt1"/>
          </a:fontRef>
        </p:style>
        <p:txBody>
          <a:bodyPr spcFirstLastPara="0" vert="horz" wrap="square" lIns="0" tIns="0" rIns="0" bIns="0" anchor="ctr" anchorCtr="1">
            <a:normAutofit/>
          </a:bodyPr>
          <a:lstStyle/>
          <a:p>
            <a:pPr algn="ctr">
              <a:buSzPct val="25000"/>
            </a:pPr>
            <a:endParaRPr lang="de-DE" altLang="zh-CN" sz="1400" dirty="0">
              <a:sym typeface="Calibri" panose="020F0502020204030204"/>
            </a:endParaRPr>
          </a:p>
        </p:txBody>
      </p:sp>
      <p:sp>
        <p:nvSpPr>
          <p:cNvPr id="11" name="ïŝ1ídè"/>
          <p:cNvSpPr/>
          <p:nvPr/>
        </p:nvSpPr>
        <p:spPr>
          <a:xfrm>
            <a:off x="6930245" y="4660665"/>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0"/>
              <a:lumOff val="-13848"/>
              <a:alphaOff val="0"/>
            </a:schemeClr>
          </a:fillRef>
          <a:effectRef idx="0">
            <a:schemeClr val="accent2">
              <a:hueOff val="-955721"/>
              <a:satOff val="-23020"/>
              <a:lumOff val="-13848"/>
              <a:alphaOff val="0"/>
            </a:schemeClr>
          </a:effectRef>
          <a:fontRef idx="minor">
            <a:schemeClr val="lt1"/>
          </a:fontRef>
        </p:style>
        <p:txBody>
          <a:bodyPr spcFirstLastPara="0" vert="horz" wrap="square" lIns="0" tIns="0" rIns="0" bIns="0" anchor="ctr" anchorCtr="1">
            <a:normAutofit/>
          </a:bodyPr>
          <a:lstStyle/>
          <a:p>
            <a:pPr algn="ctr">
              <a:buSzPct val="25000"/>
            </a:pPr>
            <a:endParaRPr lang="de-DE" altLang="zh-CN" sz="1400" dirty="0">
              <a:sym typeface="Calibri" panose="020F0502020204030204"/>
            </a:endParaRPr>
          </a:p>
        </p:txBody>
      </p:sp>
      <p:sp>
        <p:nvSpPr>
          <p:cNvPr id="12" name="iṣḷiḋé"/>
          <p:cNvSpPr/>
          <p:nvPr/>
        </p:nvSpPr>
        <p:spPr>
          <a:xfrm>
            <a:off x="4105526" y="4661058"/>
            <a:ext cx="885880" cy="885880"/>
          </a:xfrm>
          <a:custGeom>
            <a:avLst/>
            <a:gdLst>
              <a:gd name="connsiteX0" fmla="*/ 0 w 950965"/>
              <a:gd name="connsiteY0" fmla="*/ 475483 h 950965"/>
              <a:gd name="connsiteX1" fmla="*/ 475483 w 950965"/>
              <a:gd name="connsiteY1" fmla="*/ 0 h 950965"/>
              <a:gd name="connsiteX2" fmla="*/ 950966 w 950965"/>
              <a:gd name="connsiteY2" fmla="*/ 475483 h 950965"/>
              <a:gd name="connsiteX3" fmla="*/ 475483 w 950965"/>
              <a:gd name="connsiteY3" fmla="*/ 950966 h 950965"/>
              <a:gd name="connsiteX4" fmla="*/ 0 w 950965"/>
              <a:gd name="connsiteY4" fmla="*/ 475483 h 950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965" h="950965">
                <a:moveTo>
                  <a:pt x="0" y="475483"/>
                </a:moveTo>
                <a:cubicBezTo>
                  <a:pt x="0" y="212881"/>
                  <a:pt x="212881" y="0"/>
                  <a:pt x="475483" y="0"/>
                </a:cubicBezTo>
                <a:cubicBezTo>
                  <a:pt x="738085" y="0"/>
                  <a:pt x="950966" y="212881"/>
                  <a:pt x="950966" y="475483"/>
                </a:cubicBezTo>
                <a:cubicBezTo>
                  <a:pt x="950966" y="738085"/>
                  <a:pt x="738085" y="950966"/>
                  <a:pt x="475483" y="950966"/>
                </a:cubicBezTo>
                <a:cubicBezTo>
                  <a:pt x="212881" y="950966"/>
                  <a:pt x="0" y="738085"/>
                  <a:pt x="0" y="475483"/>
                </a:cubicBezTo>
                <a:close/>
              </a:path>
            </a:pathLst>
          </a:custGeom>
          <a:solidFill>
            <a:schemeClr val="tx1">
              <a:lumMod val="50000"/>
              <a:lumOff val="50000"/>
            </a:schemeClr>
          </a:solidFill>
          <a:ln>
            <a:noFill/>
          </a:ln>
        </p:spPr>
        <p:style>
          <a:lnRef idx="2">
            <a:scrgbClr r="0" g="0" b="0"/>
          </a:lnRef>
          <a:fillRef idx="1">
            <a:schemeClr val="accent2">
              <a:hueOff val="-955721"/>
              <a:satOff val="-23020"/>
              <a:lumOff val="-13848"/>
              <a:alphaOff val="0"/>
            </a:schemeClr>
          </a:fillRef>
          <a:effectRef idx="0">
            <a:schemeClr val="accent2">
              <a:hueOff val="-955721"/>
              <a:satOff val="-23020"/>
              <a:lumOff val="-13848"/>
              <a:alphaOff val="0"/>
            </a:schemeClr>
          </a:effectRef>
          <a:fontRef idx="minor">
            <a:schemeClr val="lt1"/>
          </a:fontRef>
        </p:style>
        <p:txBody>
          <a:bodyPr spcFirstLastPara="0" vert="horz" wrap="square" lIns="0" tIns="0" rIns="0" bIns="0" anchor="ctr" anchorCtr="1">
            <a:normAutofit/>
          </a:bodyPr>
          <a:lstStyle/>
          <a:p>
            <a:pPr algn="ctr">
              <a:buSzPct val="25000"/>
            </a:pPr>
            <a:endParaRPr lang="de-DE" altLang="zh-CN" sz="1400" dirty="0">
              <a:sym typeface="Calibri" panose="020F0502020204030204"/>
            </a:endParaRPr>
          </a:p>
        </p:txBody>
      </p:sp>
      <p:sp>
        <p:nvSpPr>
          <p:cNvPr id="23" name="Shape 1448"/>
          <p:cNvSpPr txBox="1"/>
          <p:nvPr/>
        </p:nvSpPr>
        <p:spPr>
          <a:xfrm>
            <a:off x="1769110" y="4907915"/>
            <a:ext cx="2195830" cy="847725"/>
          </a:xfrm>
          <a:prstGeom prst="rect">
            <a:avLst/>
          </a:prstGeom>
          <a:noFill/>
          <a:ln>
            <a:noFill/>
          </a:ln>
        </p:spPr>
        <p:txBody>
          <a:bodyPr lIns="45713" tIns="22850" rIns="45713" bIns="22850" anchor="t" anchorCtr="0">
            <a:noAutofit/>
          </a:bodyPr>
          <a:lstStyle/>
          <a:p>
            <a:pPr>
              <a:buSzPct val="25000"/>
            </a:pPr>
            <a:r>
              <a:rPr lang="en-US" altLang="zh-CN" sz="2000" b="1" dirty="0">
                <a:sym typeface="+mn-ea"/>
              </a:rPr>
              <a:t>非银行区块链金融的产业龙头型代表</a:t>
            </a:r>
            <a:endParaRPr lang="de-DE" sz="2000" b="1" dirty="0">
              <a:sym typeface="Calibri" panose="020F0502020204030204"/>
            </a:endParaRPr>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3" name="Shape 1448"/>
          <p:cNvSpPr txBox="1"/>
          <p:nvPr>
            <p:custDataLst>
              <p:tags r:id="rId2"/>
            </p:custDataLst>
          </p:nvPr>
        </p:nvSpPr>
        <p:spPr>
          <a:xfrm>
            <a:off x="4699635" y="1499235"/>
            <a:ext cx="2456815" cy="392430"/>
          </a:xfrm>
          <a:prstGeom prst="rect">
            <a:avLst/>
          </a:prstGeom>
          <a:noFill/>
          <a:ln>
            <a:noFill/>
          </a:ln>
        </p:spPr>
        <p:txBody>
          <a:bodyPr lIns="45713" tIns="22850" rIns="45713" bIns="22850" anchor="t" anchorCtr="0">
            <a:noAutofit/>
          </a:bodyPr>
          <a:p>
            <a:pPr>
              <a:buSzPct val="25000"/>
            </a:pPr>
            <a:r>
              <a:rPr lang="de-DE" sz="2000" b="1" dirty="0">
                <a:sym typeface="Calibri" panose="020F0502020204030204"/>
              </a:rPr>
              <a:t>商业银行区块链金融</a:t>
            </a:r>
            <a:endParaRPr lang="de-DE" sz="2000" b="1" dirty="0">
              <a:sym typeface="Calibri" panose="020F0502020204030204"/>
            </a:endParaRPr>
          </a:p>
        </p:txBody>
      </p:sp>
      <p:sp>
        <p:nvSpPr>
          <p:cNvPr id="14" name="Shape 1448"/>
          <p:cNvSpPr txBox="1"/>
          <p:nvPr>
            <p:custDataLst>
              <p:tags r:id="rId3"/>
            </p:custDataLst>
          </p:nvPr>
        </p:nvSpPr>
        <p:spPr>
          <a:xfrm>
            <a:off x="8021955" y="4907915"/>
            <a:ext cx="2169795" cy="918845"/>
          </a:xfrm>
          <a:prstGeom prst="rect">
            <a:avLst/>
          </a:prstGeom>
          <a:noFill/>
          <a:ln>
            <a:noFill/>
          </a:ln>
        </p:spPr>
        <p:txBody>
          <a:bodyPr lIns="45713" tIns="22850" rIns="45713" bIns="22850" anchor="t" anchorCtr="0">
            <a:noAutofit/>
          </a:bodyPr>
          <a:p>
            <a:pPr>
              <a:buSzPct val="25000"/>
            </a:pPr>
            <a:r>
              <a:rPr lang="en-US" altLang="zh-CN" sz="2000" b="1" dirty="0">
                <a:sym typeface="+mn-ea"/>
              </a:rPr>
              <a:t>非银行区块链金融的电商平台型代表</a:t>
            </a:r>
            <a:endParaRPr lang="de-DE" sz="2000" b="1" dirty="0">
              <a:sym typeface="Calibri" panose="020F0502020204030204"/>
            </a:endParaRPr>
          </a:p>
        </p:txBody>
      </p:sp>
      <p:cxnSp>
        <p:nvCxnSpPr>
          <p:cNvPr id="19" name="直接连接符 18"/>
          <p:cNvCxnSpPr>
            <a:stCxn id="12" idx="1"/>
          </p:cNvCxnSpPr>
          <p:nvPr>
            <p:custDataLst>
              <p:tags r:id="rId4"/>
            </p:custDataLst>
          </p:nvPr>
        </p:nvCxnSpPr>
        <p:spPr>
          <a:xfrm flipV="1">
            <a:off x="4548812" y="2914518"/>
            <a:ext cx="1275080" cy="174625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de-DE" dirty="0">
                <a:sym typeface="Calibri" panose="020F0502020204030204"/>
              </a:rPr>
              <a:t>商业银行区块链金融</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30" name="组合 29"/>
          <p:cNvGrpSpPr/>
          <p:nvPr/>
        </p:nvGrpSpPr>
        <p:grpSpPr>
          <a:xfrm>
            <a:off x="659655" y="1038614"/>
            <a:ext cx="10860853" cy="5707627"/>
            <a:chOff x="659655" y="1038614"/>
            <a:chExt cx="10860853" cy="5707627"/>
          </a:xfrm>
        </p:grpSpPr>
        <p:sp>
          <p:nvSpPr>
            <p:cNvPr id="31" name="椭圆 52"/>
            <p:cNvSpPr/>
            <p:nvPr/>
          </p:nvSpPr>
          <p:spPr bwMode="auto">
            <a:xfrm>
              <a:off x="668199" y="1683645"/>
              <a:ext cx="622800" cy="622458"/>
            </a:xfrm>
            <a:prstGeom prst="ellipse">
              <a:avLst/>
            </a:prstGeom>
            <a:noFill/>
            <a:ln w="38100">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2" name="椭圆 53"/>
            <p:cNvSpPr/>
            <p:nvPr/>
          </p:nvSpPr>
          <p:spPr bwMode="auto">
            <a:xfrm>
              <a:off x="669889" y="3210982"/>
              <a:ext cx="622800" cy="622458"/>
            </a:xfrm>
            <a:prstGeom prst="ellipse">
              <a:avLst/>
            </a:prstGeom>
            <a:noFill/>
            <a:ln w="38100">
              <a:solidFill>
                <a:schemeClr val="accent1"/>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3" name="椭圆 54"/>
            <p:cNvSpPr/>
            <p:nvPr/>
          </p:nvSpPr>
          <p:spPr bwMode="auto">
            <a:xfrm>
              <a:off x="659655" y="4767086"/>
              <a:ext cx="622458" cy="622800"/>
            </a:xfrm>
            <a:prstGeom prst="ellipse">
              <a:avLst/>
            </a:prstGeom>
            <a:noFill/>
            <a:ln w="38100">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5" name="í$ḷíḓè"/>
            <p:cNvSpPr/>
            <p:nvPr/>
          </p:nvSpPr>
          <p:spPr>
            <a:xfrm>
              <a:off x="7988986" y="1038614"/>
              <a:ext cx="3531522" cy="5707627"/>
            </a:xfrm>
            <a:prstGeom prst="rect">
              <a:avLst/>
            </a:prstGeom>
            <a:solidFill>
              <a:schemeClr val="tx1">
                <a:lumMod val="50000"/>
                <a:lumOff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p>
          </p:txBody>
        </p:sp>
        <p:sp>
          <p:nvSpPr>
            <p:cNvPr id="36" name="矩形 35"/>
            <p:cNvSpPr/>
            <p:nvPr/>
          </p:nvSpPr>
          <p:spPr>
            <a:xfrm>
              <a:off x="5708721" y="2022199"/>
              <a:ext cx="2213089" cy="612155"/>
            </a:xfrm>
            <a:prstGeom prst="rect">
              <a:avLst/>
            </a:prstGeom>
          </p:spPr>
          <p:txBody>
            <a:bodyPr wrap="square" lIns="91440" tIns="45720" rIns="91440" bIns="45720">
              <a:spAutoFit/>
            </a:bodyPr>
            <a:lstStyle/>
            <a:p>
              <a:pPr>
                <a:lnSpc>
                  <a:spcPct val="150000"/>
                </a:lnSpc>
                <a:buSzPct val="25000"/>
              </a:pPr>
              <a:r>
                <a:rPr lang="en-US" altLang="zh-CN" sz="1200" dirty="0">
                  <a:solidFill>
                    <a:schemeClr val="bg1"/>
                  </a:solidFill>
                  <a:ea typeface="Calibri" panose="020F0502020204030204"/>
                  <a:cs typeface="Calibri" panose="020F0502020204030204"/>
                  <a:sym typeface="Calibri" panose="020F0502020204030204"/>
                </a:rPr>
                <a:t>Copy paste fonts. Choose the only option to retain text.…</a:t>
              </a:r>
              <a:r>
                <a:rPr lang="de-DE" altLang="zh-CN" sz="1200" dirty="0">
                  <a:solidFill>
                    <a:schemeClr val="bg1"/>
                  </a:solidFill>
                  <a:ea typeface="Calibri" panose="020F0502020204030204"/>
                  <a:cs typeface="Calibri" panose="020F0502020204030204"/>
                  <a:sym typeface="Calibri" panose="020F0502020204030204"/>
                </a:rPr>
                <a:t>.</a:t>
              </a:r>
              <a:endParaRPr lang="de-DE" altLang="zh-CN" sz="1200" dirty="0">
                <a:solidFill>
                  <a:schemeClr val="bg1"/>
                </a:solidFill>
                <a:ea typeface="Calibri" panose="020F0502020204030204"/>
                <a:cs typeface="Calibri" panose="020F0502020204030204"/>
                <a:sym typeface="Calibri" panose="020F0502020204030204"/>
              </a:endParaRPr>
            </a:p>
          </p:txBody>
        </p:sp>
        <p:sp>
          <p:nvSpPr>
            <p:cNvPr id="37" name="íšḷïde"/>
            <p:cNvSpPr txBox="1"/>
            <p:nvPr/>
          </p:nvSpPr>
          <p:spPr>
            <a:xfrm>
              <a:off x="5708721" y="1683645"/>
              <a:ext cx="2213088" cy="338554"/>
            </a:xfrm>
            <a:prstGeom prst="rect">
              <a:avLst/>
            </a:prstGeom>
            <a:noFill/>
          </p:spPr>
          <p:txBody>
            <a:bodyPr wrap="none" lIns="91440" tIns="45720" rIns="91440" bIns="45720">
              <a:normAutofit/>
            </a:bodyPr>
            <a:lstStyle/>
            <a:p>
              <a:r>
                <a:rPr lang="en-US" altLang="zh-CN" sz="1600" b="1" dirty="0">
                  <a:solidFill>
                    <a:schemeClr val="bg1"/>
                  </a:solidFill>
                </a:rPr>
                <a:t>Text here</a:t>
              </a:r>
              <a:endParaRPr lang="en-US" altLang="zh-CN" sz="1600" b="1" dirty="0">
                <a:solidFill>
                  <a:schemeClr val="bg1"/>
                </a:solidFill>
              </a:endParaRPr>
            </a:p>
          </p:txBody>
        </p:sp>
        <p:sp>
          <p:nvSpPr>
            <p:cNvPr id="38" name="矩形 37"/>
            <p:cNvSpPr/>
            <p:nvPr/>
          </p:nvSpPr>
          <p:spPr>
            <a:xfrm>
              <a:off x="5708721" y="3495399"/>
              <a:ext cx="2213089" cy="612155"/>
            </a:xfrm>
            <a:prstGeom prst="rect">
              <a:avLst/>
            </a:prstGeom>
          </p:spPr>
          <p:txBody>
            <a:bodyPr wrap="square" lIns="91440" tIns="45720" rIns="91440" bIns="45720">
              <a:spAutoFit/>
            </a:bodyPr>
            <a:lstStyle/>
            <a:p>
              <a:pPr>
                <a:lnSpc>
                  <a:spcPct val="150000"/>
                </a:lnSpc>
                <a:buSzPct val="25000"/>
              </a:pPr>
              <a:r>
                <a:rPr lang="en-US" altLang="zh-CN" sz="1200" dirty="0">
                  <a:solidFill>
                    <a:schemeClr val="bg1"/>
                  </a:solidFill>
                  <a:ea typeface="Calibri" panose="020F0502020204030204"/>
                  <a:cs typeface="Calibri" panose="020F0502020204030204"/>
                  <a:sym typeface="Calibri" panose="020F0502020204030204"/>
                </a:rPr>
                <a:t>Copy paste fonts. Choose the only option to retain text.…</a:t>
              </a:r>
              <a:r>
                <a:rPr lang="de-DE" altLang="zh-CN" sz="1200" dirty="0">
                  <a:solidFill>
                    <a:schemeClr val="bg1"/>
                  </a:solidFill>
                  <a:ea typeface="Calibri" panose="020F0502020204030204"/>
                  <a:cs typeface="Calibri" panose="020F0502020204030204"/>
                  <a:sym typeface="Calibri" panose="020F0502020204030204"/>
                </a:rPr>
                <a:t>.</a:t>
              </a:r>
              <a:endParaRPr lang="de-DE" altLang="zh-CN" sz="1200" dirty="0">
                <a:solidFill>
                  <a:schemeClr val="bg1"/>
                </a:solidFill>
                <a:ea typeface="Calibri" panose="020F0502020204030204"/>
                <a:cs typeface="Calibri" panose="020F0502020204030204"/>
                <a:sym typeface="Calibri" panose="020F0502020204030204"/>
              </a:endParaRPr>
            </a:p>
          </p:txBody>
        </p:sp>
        <p:sp>
          <p:nvSpPr>
            <p:cNvPr id="39" name="íšḷïde"/>
            <p:cNvSpPr txBox="1"/>
            <p:nvPr/>
          </p:nvSpPr>
          <p:spPr>
            <a:xfrm>
              <a:off x="5708721" y="3156845"/>
              <a:ext cx="2213088" cy="338554"/>
            </a:xfrm>
            <a:prstGeom prst="rect">
              <a:avLst/>
            </a:prstGeom>
            <a:noFill/>
          </p:spPr>
          <p:txBody>
            <a:bodyPr wrap="none" lIns="91440" tIns="45720" rIns="91440" bIns="45720">
              <a:normAutofit/>
            </a:bodyPr>
            <a:lstStyle/>
            <a:p>
              <a:r>
                <a:rPr lang="en-US" altLang="zh-CN" sz="1600" b="1" dirty="0">
                  <a:solidFill>
                    <a:schemeClr val="bg1"/>
                  </a:solidFill>
                </a:rPr>
                <a:t>Text here</a:t>
              </a:r>
              <a:endParaRPr lang="en-US" altLang="zh-CN" sz="1600" b="1" dirty="0">
                <a:solidFill>
                  <a:schemeClr val="bg1"/>
                </a:solidFill>
              </a:endParaRPr>
            </a:p>
          </p:txBody>
        </p:sp>
        <p:sp>
          <p:nvSpPr>
            <p:cNvPr id="41" name="íšḷïde"/>
            <p:cNvSpPr txBox="1"/>
            <p:nvPr/>
          </p:nvSpPr>
          <p:spPr>
            <a:xfrm>
              <a:off x="5708721" y="4630045"/>
              <a:ext cx="2213088" cy="338554"/>
            </a:xfrm>
            <a:prstGeom prst="rect">
              <a:avLst/>
            </a:prstGeom>
            <a:noFill/>
          </p:spPr>
          <p:txBody>
            <a:bodyPr wrap="none" lIns="91440" tIns="45720" rIns="91440" bIns="45720">
              <a:normAutofit/>
            </a:bodyPr>
            <a:lstStyle/>
            <a:p>
              <a:r>
                <a:rPr lang="en-US" altLang="zh-CN" sz="1600" b="1" dirty="0">
                  <a:solidFill>
                    <a:schemeClr val="bg1"/>
                  </a:solidFill>
                </a:rPr>
                <a:t>Text here</a:t>
              </a:r>
              <a:endParaRPr lang="en-US" altLang="zh-CN" sz="1600" b="1" dirty="0">
                <a:solidFill>
                  <a:schemeClr val="bg1"/>
                </a:solidFill>
              </a:endParaRPr>
            </a:p>
          </p:txBody>
        </p:sp>
        <p:sp>
          <p:nvSpPr>
            <p:cNvPr id="43" name="íšḷïde"/>
            <p:cNvSpPr txBox="1"/>
            <p:nvPr/>
          </p:nvSpPr>
          <p:spPr>
            <a:xfrm>
              <a:off x="1733440" y="1647579"/>
              <a:ext cx="4805045" cy="835660"/>
            </a:xfrm>
            <a:prstGeom prst="rect">
              <a:avLst/>
            </a:prstGeom>
            <a:noFill/>
          </p:spPr>
          <p:txBody>
            <a:bodyPr wrap="none" lIns="91440" tIns="45720" rIns="91440" bIns="45720">
              <a:noAutofit/>
            </a:bodyPr>
            <a:lstStyle/>
            <a:p>
              <a:pPr algn="l"/>
              <a:r>
                <a:rPr lang="en-US" altLang="zh-CN" sz="2300" b="1" dirty="0"/>
                <a:t>“中国贸易金融跨行交易区块链平台”</a:t>
              </a:r>
              <a:endParaRPr lang="en-US" altLang="zh-CN" sz="2300" b="1" dirty="0"/>
            </a:p>
            <a:p>
              <a:pPr algn="l"/>
              <a:r>
                <a:rPr lang="en-US" altLang="zh-CN" sz="2300" b="1" dirty="0"/>
                <a:t>（CTFU平台）</a:t>
              </a:r>
              <a:endParaRPr lang="en-US" altLang="zh-CN" sz="2300" b="1" dirty="0"/>
            </a:p>
          </p:txBody>
        </p:sp>
        <p:sp>
          <p:nvSpPr>
            <p:cNvPr id="45" name="íšḷïde"/>
            <p:cNvSpPr txBox="1"/>
            <p:nvPr/>
          </p:nvSpPr>
          <p:spPr>
            <a:xfrm>
              <a:off x="1733440" y="3363349"/>
              <a:ext cx="4996180" cy="386080"/>
            </a:xfrm>
            <a:prstGeom prst="rect">
              <a:avLst/>
            </a:prstGeom>
            <a:noFill/>
          </p:spPr>
          <p:txBody>
            <a:bodyPr wrap="none" lIns="91440" tIns="45720" rIns="91440" bIns="45720">
              <a:noAutofit/>
            </a:bodyPr>
            <a:lstStyle/>
            <a:p>
              <a:pPr algn="l"/>
              <a:r>
                <a:rPr lang="en-US" altLang="zh-CN" sz="2300" b="1" dirty="0"/>
                <a:t>“BCTrade2.0区块链贸易金融平台”</a:t>
              </a:r>
              <a:endParaRPr lang="en-US" altLang="zh-CN" sz="2300" b="1" dirty="0"/>
            </a:p>
          </p:txBody>
        </p:sp>
        <p:sp>
          <p:nvSpPr>
            <p:cNvPr id="47" name="íšḷïde"/>
            <p:cNvSpPr txBox="1"/>
            <p:nvPr/>
          </p:nvSpPr>
          <p:spPr>
            <a:xfrm>
              <a:off x="1733440" y="4934339"/>
              <a:ext cx="3745865" cy="394335"/>
            </a:xfrm>
            <a:prstGeom prst="rect">
              <a:avLst/>
            </a:prstGeom>
            <a:noFill/>
          </p:spPr>
          <p:txBody>
            <a:bodyPr wrap="none" lIns="91440" tIns="45720" rIns="91440" bIns="45720">
              <a:noAutofit/>
            </a:bodyPr>
            <a:lstStyle/>
            <a:p>
              <a:pPr algn="l"/>
              <a:r>
                <a:rPr lang="en-US" altLang="zh-CN" sz="2300" b="1" dirty="0"/>
                <a:t>“跨境金融区块链服务平台”</a:t>
              </a:r>
              <a:endParaRPr lang="en-US" altLang="zh-CN" sz="2300" b="1" dirty="0"/>
            </a:p>
          </p:txBody>
        </p:sp>
        <p:sp>
          <p:nvSpPr>
            <p:cNvPr id="48" name="椭圆 52"/>
            <p:cNvSpPr/>
            <p:nvPr/>
          </p:nvSpPr>
          <p:spPr bwMode="auto">
            <a:xfrm>
              <a:off x="825284" y="1836203"/>
              <a:ext cx="308630" cy="317342"/>
            </a:xfrm>
            <a:custGeom>
              <a:avLst/>
              <a:gdLst>
                <a:gd name="connsiteX0" fmla="*/ 275280 w 590140"/>
                <a:gd name="connsiteY0" fmla="*/ 496336 h 606798"/>
                <a:gd name="connsiteX1" fmla="*/ 314935 w 590140"/>
                <a:gd name="connsiteY1" fmla="*/ 496336 h 606798"/>
                <a:gd name="connsiteX2" fmla="*/ 314935 w 590140"/>
                <a:gd name="connsiteY2" fmla="*/ 542822 h 606798"/>
                <a:gd name="connsiteX3" fmla="*/ 347213 w 590140"/>
                <a:gd name="connsiteY3" fmla="*/ 542822 h 606798"/>
                <a:gd name="connsiteX4" fmla="*/ 347213 w 590140"/>
                <a:gd name="connsiteY4" fmla="*/ 554789 h 606798"/>
                <a:gd name="connsiteX5" fmla="*/ 458801 w 590140"/>
                <a:gd name="connsiteY5" fmla="*/ 554789 h 606798"/>
                <a:gd name="connsiteX6" fmla="*/ 458801 w 590140"/>
                <a:gd name="connsiteY6" fmla="*/ 594831 h 606798"/>
                <a:gd name="connsiteX7" fmla="*/ 347213 w 590140"/>
                <a:gd name="connsiteY7" fmla="*/ 594831 h 606798"/>
                <a:gd name="connsiteX8" fmla="*/ 347213 w 590140"/>
                <a:gd name="connsiteY8" fmla="*/ 606798 h 606798"/>
                <a:gd name="connsiteX9" fmla="*/ 243463 w 590140"/>
                <a:gd name="connsiteY9" fmla="*/ 606798 h 606798"/>
                <a:gd name="connsiteX10" fmla="*/ 243463 w 590140"/>
                <a:gd name="connsiteY10" fmla="*/ 594831 h 606798"/>
                <a:gd name="connsiteX11" fmla="*/ 131414 w 590140"/>
                <a:gd name="connsiteY11" fmla="*/ 594831 h 606798"/>
                <a:gd name="connsiteX12" fmla="*/ 131414 w 590140"/>
                <a:gd name="connsiteY12" fmla="*/ 554789 h 606798"/>
                <a:gd name="connsiteX13" fmla="*/ 243463 w 590140"/>
                <a:gd name="connsiteY13" fmla="*/ 554789 h 606798"/>
                <a:gd name="connsiteX14" fmla="*/ 243463 w 590140"/>
                <a:gd name="connsiteY14" fmla="*/ 542822 h 606798"/>
                <a:gd name="connsiteX15" fmla="*/ 275280 w 590140"/>
                <a:gd name="connsiteY15" fmla="*/ 542822 h 606798"/>
                <a:gd name="connsiteX16" fmla="*/ 341174 w 590140"/>
                <a:gd name="connsiteY16" fmla="*/ 439218 h 606798"/>
                <a:gd name="connsiteX17" fmla="*/ 341174 w 590140"/>
                <a:gd name="connsiteY17" fmla="*/ 464548 h 606798"/>
                <a:gd name="connsiteX18" fmla="*/ 416785 w 590140"/>
                <a:gd name="connsiteY18" fmla="*/ 464548 h 606798"/>
                <a:gd name="connsiteX19" fmla="*/ 416785 w 590140"/>
                <a:gd name="connsiteY19" fmla="*/ 439218 h 606798"/>
                <a:gd name="connsiteX20" fmla="*/ 159063 w 590140"/>
                <a:gd name="connsiteY20" fmla="*/ 412046 h 606798"/>
                <a:gd name="connsiteX21" fmla="*/ 148459 w 590140"/>
                <a:gd name="connsiteY21" fmla="*/ 422638 h 606798"/>
                <a:gd name="connsiteX22" fmla="*/ 159063 w 590140"/>
                <a:gd name="connsiteY22" fmla="*/ 433692 h 606798"/>
                <a:gd name="connsiteX23" fmla="*/ 169667 w 590140"/>
                <a:gd name="connsiteY23" fmla="*/ 422638 h 606798"/>
                <a:gd name="connsiteX24" fmla="*/ 159063 w 590140"/>
                <a:gd name="connsiteY24" fmla="*/ 412046 h 606798"/>
                <a:gd name="connsiteX25" fmla="*/ 145232 w 590140"/>
                <a:gd name="connsiteY25" fmla="*/ 392242 h 606798"/>
                <a:gd name="connsiteX26" fmla="*/ 445369 w 590140"/>
                <a:gd name="connsiteY26" fmla="*/ 392242 h 606798"/>
                <a:gd name="connsiteX27" fmla="*/ 462428 w 590140"/>
                <a:gd name="connsiteY27" fmla="*/ 409743 h 606798"/>
                <a:gd name="connsiteX28" fmla="*/ 462428 w 590140"/>
                <a:gd name="connsiteY28" fmla="*/ 468693 h 606798"/>
                <a:gd name="connsiteX29" fmla="*/ 445369 w 590140"/>
                <a:gd name="connsiteY29" fmla="*/ 486194 h 606798"/>
                <a:gd name="connsiteX30" fmla="*/ 145232 w 590140"/>
                <a:gd name="connsiteY30" fmla="*/ 486194 h 606798"/>
                <a:gd name="connsiteX31" fmla="*/ 127712 w 590140"/>
                <a:gd name="connsiteY31" fmla="*/ 468693 h 606798"/>
                <a:gd name="connsiteX32" fmla="*/ 127712 w 590140"/>
                <a:gd name="connsiteY32" fmla="*/ 409743 h 606798"/>
                <a:gd name="connsiteX33" fmla="*/ 145232 w 590140"/>
                <a:gd name="connsiteY33" fmla="*/ 392242 h 606798"/>
                <a:gd name="connsiteX34" fmla="*/ 341174 w 590140"/>
                <a:gd name="connsiteY34" fmla="*/ 336094 h 606798"/>
                <a:gd name="connsiteX35" fmla="*/ 341174 w 590140"/>
                <a:gd name="connsiteY35" fmla="*/ 360968 h 606798"/>
                <a:gd name="connsiteX36" fmla="*/ 416785 w 590140"/>
                <a:gd name="connsiteY36" fmla="*/ 360968 h 606798"/>
                <a:gd name="connsiteX37" fmla="*/ 416785 w 590140"/>
                <a:gd name="connsiteY37" fmla="*/ 336094 h 606798"/>
                <a:gd name="connsiteX38" fmla="*/ 159063 w 590140"/>
                <a:gd name="connsiteY38" fmla="*/ 308917 h 606798"/>
                <a:gd name="connsiteX39" fmla="*/ 148459 w 590140"/>
                <a:gd name="connsiteY39" fmla="*/ 319511 h 606798"/>
                <a:gd name="connsiteX40" fmla="*/ 159063 w 590140"/>
                <a:gd name="connsiteY40" fmla="*/ 330106 h 606798"/>
                <a:gd name="connsiteX41" fmla="*/ 169667 w 590140"/>
                <a:gd name="connsiteY41" fmla="*/ 319511 h 606798"/>
                <a:gd name="connsiteX42" fmla="*/ 159063 w 590140"/>
                <a:gd name="connsiteY42" fmla="*/ 308917 h 606798"/>
                <a:gd name="connsiteX43" fmla="*/ 145232 w 590140"/>
                <a:gd name="connsiteY43" fmla="*/ 289110 h 606798"/>
                <a:gd name="connsiteX44" fmla="*/ 445369 w 590140"/>
                <a:gd name="connsiteY44" fmla="*/ 289110 h 606798"/>
                <a:gd name="connsiteX45" fmla="*/ 462428 w 590140"/>
                <a:gd name="connsiteY45" fmla="*/ 306153 h 606798"/>
                <a:gd name="connsiteX46" fmla="*/ 462428 w 590140"/>
                <a:gd name="connsiteY46" fmla="*/ 365574 h 606798"/>
                <a:gd name="connsiteX47" fmla="*/ 445369 w 590140"/>
                <a:gd name="connsiteY47" fmla="*/ 382617 h 606798"/>
                <a:gd name="connsiteX48" fmla="*/ 145232 w 590140"/>
                <a:gd name="connsiteY48" fmla="*/ 382617 h 606798"/>
                <a:gd name="connsiteX49" fmla="*/ 127712 w 590140"/>
                <a:gd name="connsiteY49" fmla="*/ 365574 h 606798"/>
                <a:gd name="connsiteX50" fmla="*/ 127712 w 590140"/>
                <a:gd name="connsiteY50" fmla="*/ 306153 h 606798"/>
                <a:gd name="connsiteX51" fmla="*/ 145232 w 590140"/>
                <a:gd name="connsiteY51" fmla="*/ 289110 h 606798"/>
                <a:gd name="connsiteX52" fmla="*/ 341174 w 590140"/>
                <a:gd name="connsiteY52" fmla="*/ 232510 h 606798"/>
                <a:gd name="connsiteX53" fmla="*/ 341174 w 590140"/>
                <a:gd name="connsiteY53" fmla="*/ 257840 h 606798"/>
                <a:gd name="connsiteX54" fmla="*/ 416785 w 590140"/>
                <a:gd name="connsiteY54" fmla="*/ 257840 h 606798"/>
                <a:gd name="connsiteX55" fmla="*/ 416785 w 590140"/>
                <a:gd name="connsiteY55" fmla="*/ 232510 h 606798"/>
                <a:gd name="connsiteX56" fmla="*/ 159063 w 590140"/>
                <a:gd name="connsiteY56" fmla="*/ 205338 h 606798"/>
                <a:gd name="connsiteX57" fmla="*/ 148459 w 590140"/>
                <a:gd name="connsiteY57" fmla="*/ 215930 h 606798"/>
                <a:gd name="connsiteX58" fmla="*/ 159063 w 590140"/>
                <a:gd name="connsiteY58" fmla="*/ 226984 h 606798"/>
                <a:gd name="connsiteX59" fmla="*/ 169667 w 590140"/>
                <a:gd name="connsiteY59" fmla="*/ 215930 h 606798"/>
                <a:gd name="connsiteX60" fmla="*/ 159063 w 590140"/>
                <a:gd name="connsiteY60" fmla="*/ 205338 h 606798"/>
                <a:gd name="connsiteX61" fmla="*/ 145232 w 590140"/>
                <a:gd name="connsiteY61" fmla="*/ 185534 h 606798"/>
                <a:gd name="connsiteX62" fmla="*/ 445369 w 590140"/>
                <a:gd name="connsiteY62" fmla="*/ 185534 h 606798"/>
                <a:gd name="connsiteX63" fmla="*/ 462428 w 590140"/>
                <a:gd name="connsiteY63" fmla="*/ 203035 h 606798"/>
                <a:gd name="connsiteX64" fmla="*/ 462428 w 590140"/>
                <a:gd name="connsiteY64" fmla="*/ 261985 h 606798"/>
                <a:gd name="connsiteX65" fmla="*/ 445369 w 590140"/>
                <a:gd name="connsiteY65" fmla="*/ 279486 h 606798"/>
                <a:gd name="connsiteX66" fmla="*/ 145232 w 590140"/>
                <a:gd name="connsiteY66" fmla="*/ 279486 h 606798"/>
                <a:gd name="connsiteX67" fmla="*/ 127712 w 590140"/>
                <a:gd name="connsiteY67" fmla="*/ 261985 h 606798"/>
                <a:gd name="connsiteX68" fmla="*/ 127712 w 590140"/>
                <a:gd name="connsiteY68" fmla="*/ 203035 h 606798"/>
                <a:gd name="connsiteX69" fmla="*/ 145232 w 590140"/>
                <a:gd name="connsiteY69" fmla="*/ 185534 h 606798"/>
                <a:gd name="connsiteX70" fmla="*/ 253115 w 590140"/>
                <a:gd name="connsiteY70" fmla="*/ 0 h 606798"/>
                <a:gd name="connsiteX71" fmla="*/ 340253 w 590140"/>
                <a:gd name="connsiteY71" fmla="*/ 29007 h 606798"/>
                <a:gd name="connsiteX72" fmla="*/ 349935 w 590140"/>
                <a:gd name="connsiteY72" fmla="*/ 32230 h 606798"/>
                <a:gd name="connsiteX73" fmla="*/ 357772 w 590140"/>
                <a:gd name="connsiteY73" fmla="*/ 31770 h 606798"/>
                <a:gd name="connsiteX74" fmla="*/ 461508 w 590140"/>
                <a:gd name="connsiteY74" fmla="*/ 84258 h 606798"/>
                <a:gd name="connsiteX75" fmla="*/ 472112 w 590140"/>
                <a:gd name="connsiteY75" fmla="*/ 90244 h 606798"/>
                <a:gd name="connsiteX76" fmla="*/ 590140 w 590140"/>
                <a:gd name="connsiteY76" fmla="*/ 218702 h 606798"/>
                <a:gd name="connsiteX77" fmla="*/ 487788 w 590140"/>
                <a:gd name="connsiteY77" fmla="*/ 344399 h 606798"/>
                <a:gd name="connsiteX78" fmla="*/ 487788 w 590140"/>
                <a:gd name="connsiteY78" fmla="*/ 306183 h 606798"/>
                <a:gd name="connsiteX79" fmla="*/ 485482 w 590140"/>
                <a:gd name="connsiteY79" fmla="*/ 292831 h 606798"/>
                <a:gd name="connsiteX80" fmla="*/ 539425 w 590140"/>
                <a:gd name="connsiteY80" fmla="*/ 218702 h 606798"/>
                <a:gd name="connsiteX81" fmla="*/ 461508 w 590140"/>
                <a:gd name="connsiteY81" fmla="*/ 140430 h 606798"/>
                <a:gd name="connsiteX82" fmla="*/ 453670 w 590140"/>
                <a:gd name="connsiteY82" fmla="*/ 140890 h 606798"/>
                <a:gd name="connsiteX83" fmla="*/ 428313 w 590140"/>
                <a:gd name="connsiteY83" fmla="*/ 126617 h 606798"/>
                <a:gd name="connsiteX84" fmla="*/ 357772 w 590140"/>
                <a:gd name="connsiteY84" fmla="*/ 82416 h 606798"/>
                <a:gd name="connsiteX85" fmla="*/ 341636 w 590140"/>
                <a:gd name="connsiteY85" fmla="*/ 84258 h 606798"/>
                <a:gd name="connsiteX86" fmla="*/ 318583 w 590140"/>
                <a:gd name="connsiteY86" fmla="*/ 77352 h 606798"/>
                <a:gd name="connsiteX87" fmla="*/ 253115 w 590140"/>
                <a:gd name="connsiteY87" fmla="*/ 50647 h 606798"/>
                <a:gd name="connsiteX88" fmla="*/ 161827 w 590140"/>
                <a:gd name="connsiteY88" fmla="*/ 122013 h 606798"/>
                <a:gd name="connsiteX89" fmla="*/ 135087 w 590140"/>
                <a:gd name="connsiteY89" fmla="*/ 140890 h 606798"/>
                <a:gd name="connsiteX90" fmla="*/ 129093 w 590140"/>
                <a:gd name="connsiteY90" fmla="*/ 140430 h 606798"/>
                <a:gd name="connsiteX91" fmla="*/ 50715 w 590140"/>
                <a:gd name="connsiteY91" fmla="*/ 218702 h 606798"/>
                <a:gd name="connsiteX92" fmla="*/ 104658 w 590140"/>
                <a:gd name="connsiteY92" fmla="*/ 292831 h 606798"/>
                <a:gd name="connsiteX93" fmla="*/ 102352 w 590140"/>
                <a:gd name="connsiteY93" fmla="*/ 306183 h 606798"/>
                <a:gd name="connsiteX94" fmla="*/ 102352 w 590140"/>
                <a:gd name="connsiteY94" fmla="*/ 344859 h 606798"/>
                <a:gd name="connsiteX95" fmla="*/ 0 w 590140"/>
                <a:gd name="connsiteY95" fmla="*/ 218702 h 606798"/>
                <a:gd name="connsiteX96" fmla="*/ 110651 w 590140"/>
                <a:gd name="connsiteY96" fmla="*/ 91164 h 606798"/>
                <a:gd name="connsiteX97" fmla="*/ 122177 w 590140"/>
                <a:gd name="connsiteY97" fmla="*/ 82416 h 606798"/>
                <a:gd name="connsiteX98" fmla="*/ 253115 w 590140"/>
                <a:gd name="connsiteY98" fmla="*/ 0 h 60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590140" h="606798">
                  <a:moveTo>
                    <a:pt x="275280" y="496336"/>
                  </a:moveTo>
                  <a:lnTo>
                    <a:pt x="314935" y="496336"/>
                  </a:lnTo>
                  <a:lnTo>
                    <a:pt x="314935" y="542822"/>
                  </a:lnTo>
                  <a:lnTo>
                    <a:pt x="347213" y="542822"/>
                  </a:lnTo>
                  <a:lnTo>
                    <a:pt x="347213" y="554789"/>
                  </a:lnTo>
                  <a:lnTo>
                    <a:pt x="458801" y="554789"/>
                  </a:lnTo>
                  <a:lnTo>
                    <a:pt x="458801" y="594831"/>
                  </a:lnTo>
                  <a:lnTo>
                    <a:pt x="347213" y="594831"/>
                  </a:lnTo>
                  <a:lnTo>
                    <a:pt x="347213" y="606798"/>
                  </a:lnTo>
                  <a:lnTo>
                    <a:pt x="243463" y="606798"/>
                  </a:lnTo>
                  <a:lnTo>
                    <a:pt x="243463" y="594831"/>
                  </a:lnTo>
                  <a:lnTo>
                    <a:pt x="131414" y="594831"/>
                  </a:lnTo>
                  <a:lnTo>
                    <a:pt x="131414" y="554789"/>
                  </a:lnTo>
                  <a:lnTo>
                    <a:pt x="243463" y="554789"/>
                  </a:lnTo>
                  <a:lnTo>
                    <a:pt x="243463" y="542822"/>
                  </a:lnTo>
                  <a:lnTo>
                    <a:pt x="275280" y="542822"/>
                  </a:lnTo>
                  <a:close/>
                  <a:moveTo>
                    <a:pt x="341174" y="439218"/>
                  </a:moveTo>
                  <a:lnTo>
                    <a:pt x="341174" y="464548"/>
                  </a:lnTo>
                  <a:lnTo>
                    <a:pt x="416785" y="464548"/>
                  </a:lnTo>
                  <a:lnTo>
                    <a:pt x="416785" y="439218"/>
                  </a:lnTo>
                  <a:close/>
                  <a:moveTo>
                    <a:pt x="159063" y="412046"/>
                  </a:moveTo>
                  <a:cubicBezTo>
                    <a:pt x="153069" y="412046"/>
                    <a:pt x="148459" y="416651"/>
                    <a:pt x="148459" y="422638"/>
                  </a:cubicBezTo>
                  <a:cubicBezTo>
                    <a:pt x="148459" y="428625"/>
                    <a:pt x="153069" y="433692"/>
                    <a:pt x="159063" y="433692"/>
                  </a:cubicBezTo>
                  <a:cubicBezTo>
                    <a:pt x="165056" y="433692"/>
                    <a:pt x="169667" y="428625"/>
                    <a:pt x="169667" y="422638"/>
                  </a:cubicBezTo>
                  <a:cubicBezTo>
                    <a:pt x="169667" y="416651"/>
                    <a:pt x="165056" y="412046"/>
                    <a:pt x="159063" y="412046"/>
                  </a:cubicBezTo>
                  <a:close/>
                  <a:moveTo>
                    <a:pt x="145232" y="392242"/>
                  </a:moveTo>
                  <a:lnTo>
                    <a:pt x="445369" y="392242"/>
                  </a:lnTo>
                  <a:cubicBezTo>
                    <a:pt x="454590" y="392242"/>
                    <a:pt x="462428" y="400071"/>
                    <a:pt x="462428" y="409743"/>
                  </a:cubicBezTo>
                  <a:lnTo>
                    <a:pt x="462428" y="468693"/>
                  </a:lnTo>
                  <a:cubicBezTo>
                    <a:pt x="462428" y="478365"/>
                    <a:pt x="454590" y="486194"/>
                    <a:pt x="445369" y="486194"/>
                  </a:cubicBezTo>
                  <a:lnTo>
                    <a:pt x="145232" y="486194"/>
                  </a:lnTo>
                  <a:cubicBezTo>
                    <a:pt x="135550" y="486194"/>
                    <a:pt x="127712" y="478365"/>
                    <a:pt x="127712" y="468693"/>
                  </a:cubicBezTo>
                  <a:lnTo>
                    <a:pt x="127712" y="409743"/>
                  </a:lnTo>
                  <a:cubicBezTo>
                    <a:pt x="127712" y="400071"/>
                    <a:pt x="135550" y="392242"/>
                    <a:pt x="145232" y="392242"/>
                  </a:cubicBezTo>
                  <a:close/>
                  <a:moveTo>
                    <a:pt x="341174" y="336094"/>
                  </a:moveTo>
                  <a:lnTo>
                    <a:pt x="341174" y="360968"/>
                  </a:lnTo>
                  <a:lnTo>
                    <a:pt x="416785" y="360968"/>
                  </a:lnTo>
                  <a:lnTo>
                    <a:pt x="416785" y="336094"/>
                  </a:lnTo>
                  <a:close/>
                  <a:moveTo>
                    <a:pt x="159063" y="308917"/>
                  </a:moveTo>
                  <a:cubicBezTo>
                    <a:pt x="153069" y="308917"/>
                    <a:pt x="148459" y="313523"/>
                    <a:pt x="148459" y="319511"/>
                  </a:cubicBezTo>
                  <a:cubicBezTo>
                    <a:pt x="148459" y="325500"/>
                    <a:pt x="153069" y="330106"/>
                    <a:pt x="159063" y="330106"/>
                  </a:cubicBezTo>
                  <a:cubicBezTo>
                    <a:pt x="165056" y="330106"/>
                    <a:pt x="169667" y="325500"/>
                    <a:pt x="169667" y="319511"/>
                  </a:cubicBezTo>
                  <a:cubicBezTo>
                    <a:pt x="169667" y="313523"/>
                    <a:pt x="165056" y="308917"/>
                    <a:pt x="159063" y="308917"/>
                  </a:cubicBezTo>
                  <a:close/>
                  <a:moveTo>
                    <a:pt x="145232" y="289110"/>
                  </a:moveTo>
                  <a:lnTo>
                    <a:pt x="445369" y="289110"/>
                  </a:lnTo>
                  <a:cubicBezTo>
                    <a:pt x="454590" y="289110"/>
                    <a:pt x="462428" y="296941"/>
                    <a:pt x="462428" y="306153"/>
                  </a:cubicBezTo>
                  <a:lnTo>
                    <a:pt x="462428" y="365574"/>
                  </a:lnTo>
                  <a:cubicBezTo>
                    <a:pt x="462428" y="375247"/>
                    <a:pt x="454590" y="382617"/>
                    <a:pt x="445369" y="382617"/>
                  </a:cubicBezTo>
                  <a:lnTo>
                    <a:pt x="145232" y="382617"/>
                  </a:lnTo>
                  <a:cubicBezTo>
                    <a:pt x="135550" y="382617"/>
                    <a:pt x="127712" y="375247"/>
                    <a:pt x="127712" y="365574"/>
                  </a:cubicBezTo>
                  <a:lnTo>
                    <a:pt x="127712" y="306153"/>
                  </a:lnTo>
                  <a:cubicBezTo>
                    <a:pt x="127712" y="296941"/>
                    <a:pt x="135550" y="289110"/>
                    <a:pt x="145232" y="289110"/>
                  </a:cubicBezTo>
                  <a:close/>
                  <a:moveTo>
                    <a:pt x="341174" y="232510"/>
                  </a:moveTo>
                  <a:lnTo>
                    <a:pt x="341174" y="257840"/>
                  </a:lnTo>
                  <a:lnTo>
                    <a:pt x="416785" y="257840"/>
                  </a:lnTo>
                  <a:lnTo>
                    <a:pt x="416785" y="232510"/>
                  </a:lnTo>
                  <a:close/>
                  <a:moveTo>
                    <a:pt x="159063" y="205338"/>
                  </a:moveTo>
                  <a:cubicBezTo>
                    <a:pt x="153069" y="205338"/>
                    <a:pt x="148459" y="209943"/>
                    <a:pt x="148459" y="215930"/>
                  </a:cubicBezTo>
                  <a:cubicBezTo>
                    <a:pt x="148459" y="221917"/>
                    <a:pt x="153069" y="226984"/>
                    <a:pt x="159063" y="226984"/>
                  </a:cubicBezTo>
                  <a:cubicBezTo>
                    <a:pt x="165056" y="226984"/>
                    <a:pt x="169667" y="221917"/>
                    <a:pt x="169667" y="215930"/>
                  </a:cubicBezTo>
                  <a:cubicBezTo>
                    <a:pt x="169667" y="209943"/>
                    <a:pt x="165056" y="205338"/>
                    <a:pt x="159063" y="205338"/>
                  </a:cubicBezTo>
                  <a:close/>
                  <a:moveTo>
                    <a:pt x="145232" y="185534"/>
                  </a:moveTo>
                  <a:lnTo>
                    <a:pt x="445369" y="185534"/>
                  </a:lnTo>
                  <a:cubicBezTo>
                    <a:pt x="454590" y="185534"/>
                    <a:pt x="462428" y="193363"/>
                    <a:pt x="462428" y="203035"/>
                  </a:cubicBezTo>
                  <a:lnTo>
                    <a:pt x="462428" y="261985"/>
                  </a:lnTo>
                  <a:cubicBezTo>
                    <a:pt x="462428" y="271657"/>
                    <a:pt x="454590" y="279486"/>
                    <a:pt x="445369" y="279486"/>
                  </a:cubicBezTo>
                  <a:lnTo>
                    <a:pt x="145232" y="279486"/>
                  </a:lnTo>
                  <a:cubicBezTo>
                    <a:pt x="135550" y="279486"/>
                    <a:pt x="127712" y="271657"/>
                    <a:pt x="127712" y="261985"/>
                  </a:cubicBezTo>
                  <a:lnTo>
                    <a:pt x="127712" y="203035"/>
                  </a:lnTo>
                  <a:cubicBezTo>
                    <a:pt x="127712" y="193363"/>
                    <a:pt x="135550" y="185534"/>
                    <a:pt x="145232" y="185534"/>
                  </a:cubicBezTo>
                  <a:close/>
                  <a:moveTo>
                    <a:pt x="253115" y="0"/>
                  </a:moveTo>
                  <a:cubicBezTo>
                    <a:pt x="284927" y="0"/>
                    <a:pt x="315356" y="10129"/>
                    <a:pt x="340253" y="29007"/>
                  </a:cubicBezTo>
                  <a:cubicBezTo>
                    <a:pt x="343019" y="31309"/>
                    <a:pt x="346707" y="32230"/>
                    <a:pt x="349935" y="32230"/>
                  </a:cubicBezTo>
                  <a:cubicBezTo>
                    <a:pt x="352701" y="31770"/>
                    <a:pt x="355006" y="31770"/>
                    <a:pt x="357772" y="31770"/>
                  </a:cubicBezTo>
                  <a:cubicBezTo>
                    <a:pt x="398806" y="31770"/>
                    <a:pt x="437533" y="52028"/>
                    <a:pt x="461508" y="84258"/>
                  </a:cubicBezTo>
                  <a:cubicBezTo>
                    <a:pt x="463813" y="87941"/>
                    <a:pt x="467963" y="89783"/>
                    <a:pt x="472112" y="90244"/>
                  </a:cubicBezTo>
                  <a:cubicBezTo>
                    <a:pt x="538503" y="95769"/>
                    <a:pt x="590140" y="151480"/>
                    <a:pt x="590140" y="218702"/>
                  </a:cubicBezTo>
                  <a:cubicBezTo>
                    <a:pt x="590140" y="280400"/>
                    <a:pt x="546341" y="332428"/>
                    <a:pt x="487788" y="344399"/>
                  </a:cubicBezTo>
                  <a:lnTo>
                    <a:pt x="487788" y="306183"/>
                  </a:lnTo>
                  <a:cubicBezTo>
                    <a:pt x="487788" y="301579"/>
                    <a:pt x="487327" y="296975"/>
                    <a:pt x="485482" y="292831"/>
                  </a:cubicBezTo>
                  <a:cubicBezTo>
                    <a:pt x="516834" y="282702"/>
                    <a:pt x="539425" y="253234"/>
                    <a:pt x="539425" y="218702"/>
                  </a:cubicBezTo>
                  <a:cubicBezTo>
                    <a:pt x="539425" y="175422"/>
                    <a:pt x="504385" y="140430"/>
                    <a:pt x="461508" y="140430"/>
                  </a:cubicBezTo>
                  <a:cubicBezTo>
                    <a:pt x="458742" y="140430"/>
                    <a:pt x="455975" y="140890"/>
                    <a:pt x="453670" y="140890"/>
                  </a:cubicBezTo>
                  <a:cubicBezTo>
                    <a:pt x="443066" y="142272"/>
                    <a:pt x="432923" y="136286"/>
                    <a:pt x="428313" y="126617"/>
                  </a:cubicBezTo>
                  <a:cubicBezTo>
                    <a:pt x="414942" y="99452"/>
                    <a:pt x="387740" y="82416"/>
                    <a:pt x="357772" y="82416"/>
                  </a:cubicBezTo>
                  <a:cubicBezTo>
                    <a:pt x="352240" y="82416"/>
                    <a:pt x="347168" y="82877"/>
                    <a:pt x="341636" y="84258"/>
                  </a:cubicBezTo>
                  <a:cubicBezTo>
                    <a:pt x="333337" y="86100"/>
                    <a:pt x="325038" y="83337"/>
                    <a:pt x="318583" y="77352"/>
                  </a:cubicBezTo>
                  <a:cubicBezTo>
                    <a:pt x="301064" y="60316"/>
                    <a:pt x="277550" y="50647"/>
                    <a:pt x="253115" y="50647"/>
                  </a:cubicBezTo>
                  <a:cubicBezTo>
                    <a:pt x="209776" y="50647"/>
                    <a:pt x="172432" y="80114"/>
                    <a:pt x="161827" y="122013"/>
                  </a:cubicBezTo>
                  <a:cubicBezTo>
                    <a:pt x="159061" y="133984"/>
                    <a:pt x="147535" y="141811"/>
                    <a:pt x="135087" y="140890"/>
                  </a:cubicBezTo>
                  <a:cubicBezTo>
                    <a:pt x="133243" y="140890"/>
                    <a:pt x="130937" y="140430"/>
                    <a:pt x="129093" y="140430"/>
                  </a:cubicBezTo>
                  <a:cubicBezTo>
                    <a:pt x="85755" y="140430"/>
                    <a:pt x="50715" y="175422"/>
                    <a:pt x="50715" y="218702"/>
                  </a:cubicBezTo>
                  <a:cubicBezTo>
                    <a:pt x="50715" y="253234"/>
                    <a:pt x="73306" y="282702"/>
                    <a:pt x="104658" y="292831"/>
                  </a:cubicBezTo>
                  <a:cubicBezTo>
                    <a:pt x="103275" y="296975"/>
                    <a:pt x="102352" y="301579"/>
                    <a:pt x="102352" y="306183"/>
                  </a:cubicBezTo>
                  <a:lnTo>
                    <a:pt x="102352" y="344859"/>
                  </a:lnTo>
                  <a:cubicBezTo>
                    <a:pt x="43799" y="332428"/>
                    <a:pt x="0" y="280400"/>
                    <a:pt x="0" y="218702"/>
                  </a:cubicBezTo>
                  <a:cubicBezTo>
                    <a:pt x="0" y="153782"/>
                    <a:pt x="48410" y="99913"/>
                    <a:pt x="110651" y="91164"/>
                  </a:cubicBezTo>
                  <a:cubicBezTo>
                    <a:pt x="115723" y="90244"/>
                    <a:pt x="120333" y="87021"/>
                    <a:pt x="122177" y="82416"/>
                  </a:cubicBezTo>
                  <a:cubicBezTo>
                    <a:pt x="145691" y="32690"/>
                    <a:pt x="196406" y="0"/>
                    <a:pt x="253115" y="0"/>
                  </a:cubicBezTo>
                  <a:close/>
                </a:path>
              </a:pathLst>
            </a:cu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49" name="椭圆 53"/>
            <p:cNvSpPr/>
            <p:nvPr/>
          </p:nvSpPr>
          <p:spPr bwMode="auto">
            <a:xfrm>
              <a:off x="827836" y="3363540"/>
              <a:ext cx="306906" cy="317342"/>
            </a:xfrm>
            <a:custGeom>
              <a:avLst/>
              <a:gdLst>
                <a:gd name="T0" fmla="*/ 417 w 902"/>
                <a:gd name="T1" fmla="*/ 446 h 934"/>
                <a:gd name="T2" fmla="*/ 648 w 902"/>
                <a:gd name="T3" fmla="*/ 643 h 934"/>
                <a:gd name="T4" fmla="*/ 590 w 902"/>
                <a:gd name="T5" fmla="*/ 643 h 934"/>
                <a:gd name="T6" fmla="*/ 417 w 902"/>
                <a:gd name="T7" fmla="*/ 503 h 934"/>
                <a:gd name="T8" fmla="*/ 590 w 902"/>
                <a:gd name="T9" fmla="*/ 643 h 934"/>
                <a:gd name="T10" fmla="*/ 417 w 902"/>
                <a:gd name="T11" fmla="*/ 529 h 934"/>
                <a:gd name="T12" fmla="*/ 497 w 902"/>
                <a:gd name="T13" fmla="*/ 643 h 934"/>
                <a:gd name="T14" fmla="*/ 417 w 902"/>
                <a:gd name="T15" fmla="*/ 529 h 934"/>
                <a:gd name="T16" fmla="*/ 759 w 902"/>
                <a:gd name="T17" fmla="*/ 429 h 934"/>
                <a:gd name="T18" fmla="*/ 697 w 902"/>
                <a:gd name="T19" fmla="*/ 479 h 934"/>
                <a:gd name="T20" fmla="*/ 746 w 902"/>
                <a:gd name="T21" fmla="*/ 535 h 934"/>
                <a:gd name="T22" fmla="*/ 852 w 902"/>
                <a:gd name="T23" fmla="*/ 535 h 934"/>
                <a:gd name="T24" fmla="*/ 902 w 902"/>
                <a:gd name="T25" fmla="*/ 479 h 934"/>
                <a:gd name="T26" fmla="*/ 902 w 902"/>
                <a:gd name="T27" fmla="*/ 355 h 934"/>
                <a:gd name="T28" fmla="*/ 852 w 902"/>
                <a:gd name="T29" fmla="*/ 410 h 934"/>
                <a:gd name="T30" fmla="*/ 759 w 902"/>
                <a:gd name="T31" fmla="*/ 410 h 934"/>
                <a:gd name="T32" fmla="*/ 697 w 902"/>
                <a:gd name="T33" fmla="*/ 360 h 934"/>
                <a:gd name="T34" fmla="*/ 746 w 902"/>
                <a:gd name="T35" fmla="*/ 305 h 934"/>
                <a:gd name="T36" fmla="*/ 759 w 902"/>
                <a:gd name="T37" fmla="*/ 305 h 934"/>
                <a:gd name="T38" fmla="*/ 786 w 902"/>
                <a:gd name="T39" fmla="*/ 100 h 934"/>
                <a:gd name="T40" fmla="*/ 331 w 902"/>
                <a:gd name="T41" fmla="*/ 212 h 934"/>
                <a:gd name="T42" fmla="*/ 514 w 902"/>
                <a:gd name="T43" fmla="*/ 207 h 934"/>
                <a:gd name="T44" fmla="*/ 331 w 902"/>
                <a:gd name="T45" fmla="*/ 364 h 934"/>
                <a:gd name="T46" fmla="*/ 786 w 902"/>
                <a:gd name="T47" fmla="*/ 817 h 934"/>
                <a:gd name="T48" fmla="*/ 746 w 902"/>
                <a:gd name="T49" fmla="*/ 784 h 934"/>
                <a:gd name="T50" fmla="*/ 697 w 902"/>
                <a:gd name="T51" fmla="*/ 728 h 934"/>
                <a:gd name="T52" fmla="*/ 759 w 902"/>
                <a:gd name="T53" fmla="*/ 678 h 934"/>
                <a:gd name="T54" fmla="*/ 852 w 902"/>
                <a:gd name="T55" fmla="*/ 678 h 934"/>
                <a:gd name="T56" fmla="*/ 902 w 902"/>
                <a:gd name="T57" fmla="*/ 734 h 934"/>
                <a:gd name="T58" fmla="*/ 840 w 902"/>
                <a:gd name="T59" fmla="*/ 784 h 934"/>
                <a:gd name="T60" fmla="*/ 830 w 902"/>
                <a:gd name="T61" fmla="*/ 784 h 934"/>
                <a:gd name="T62" fmla="*/ 767 w 902"/>
                <a:gd name="T63" fmla="*/ 934 h 934"/>
                <a:gd name="T64" fmla="*/ 287 w 902"/>
                <a:gd name="T65" fmla="*/ 871 h 934"/>
                <a:gd name="T66" fmla="*/ 211 w 902"/>
                <a:gd name="T67" fmla="*/ 799 h 934"/>
                <a:gd name="T68" fmla="*/ 37 w 902"/>
                <a:gd name="T69" fmla="*/ 704 h 934"/>
                <a:gd name="T70" fmla="*/ 24 w 902"/>
                <a:gd name="T71" fmla="*/ 680 h 934"/>
                <a:gd name="T72" fmla="*/ 10 w 902"/>
                <a:gd name="T73" fmla="*/ 643 h 934"/>
                <a:gd name="T74" fmla="*/ 4 w 902"/>
                <a:gd name="T75" fmla="*/ 610 h 934"/>
                <a:gd name="T76" fmla="*/ 0 w 902"/>
                <a:gd name="T77" fmla="*/ 563 h 934"/>
                <a:gd name="T78" fmla="*/ 287 w 902"/>
                <a:gd name="T79" fmla="*/ 236 h 934"/>
                <a:gd name="T80" fmla="*/ 350 w 902"/>
                <a:gd name="T81" fmla="*/ 0 h 934"/>
                <a:gd name="T82" fmla="*/ 830 w 902"/>
                <a:gd name="T83" fmla="*/ 63 h 934"/>
                <a:gd name="T84" fmla="*/ 852 w 902"/>
                <a:gd name="T85" fmla="*/ 305 h 934"/>
                <a:gd name="T86" fmla="*/ 527 w 902"/>
                <a:gd name="T87" fmla="*/ 871 h 934"/>
                <a:gd name="T88" fmla="*/ 590 w 902"/>
                <a:gd name="T89" fmla="*/ 871 h 934"/>
                <a:gd name="T90" fmla="*/ 527 w 902"/>
                <a:gd name="T91" fmla="*/ 871 h 934"/>
                <a:gd name="T92" fmla="*/ 625 w 902"/>
                <a:gd name="T93" fmla="*/ 45 h 934"/>
                <a:gd name="T94" fmla="*/ 484 w 902"/>
                <a:gd name="T95" fmla="*/ 53 h 934"/>
                <a:gd name="T96" fmla="*/ 625 w 902"/>
                <a:gd name="T97" fmla="*/ 61 h 934"/>
                <a:gd name="T98" fmla="*/ 852 w 902"/>
                <a:gd name="T99" fmla="*/ 554 h 934"/>
                <a:gd name="T100" fmla="*/ 746 w 902"/>
                <a:gd name="T101" fmla="*/ 554 h 934"/>
                <a:gd name="T102" fmla="*/ 697 w 902"/>
                <a:gd name="T103" fmla="*/ 609 h 934"/>
                <a:gd name="T104" fmla="*/ 759 w 902"/>
                <a:gd name="T105" fmla="*/ 659 h 934"/>
                <a:gd name="T106" fmla="*/ 852 w 902"/>
                <a:gd name="T107" fmla="*/ 659 h 934"/>
                <a:gd name="T108" fmla="*/ 902 w 902"/>
                <a:gd name="T109" fmla="*/ 604 h 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34">
                  <a:moveTo>
                    <a:pt x="615" y="643"/>
                  </a:moveTo>
                  <a:cubicBezTo>
                    <a:pt x="615" y="534"/>
                    <a:pt x="526" y="446"/>
                    <a:pt x="417" y="446"/>
                  </a:cubicBezTo>
                  <a:lnTo>
                    <a:pt x="417" y="412"/>
                  </a:lnTo>
                  <a:cubicBezTo>
                    <a:pt x="544" y="412"/>
                    <a:pt x="648" y="516"/>
                    <a:pt x="648" y="643"/>
                  </a:cubicBezTo>
                  <a:lnTo>
                    <a:pt x="615" y="643"/>
                  </a:lnTo>
                  <a:close/>
                  <a:moveTo>
                    <a:pt x="590" y="643"/>
                  </a:moveTo>
                  <a:cubicBezTo>
                    <a:pt x="590" y="547"/>
                    <a:pt x="513" y="470"/>
                    <a:pt x="417" y="470"/>
                  </a:cubicBezTo>
                  <a:lnTo>
                    <a:pt x="417" y="503"/>
                  </a:lnTo>
                  <a:cubicBezTo>
                    <a:pt x="494" y="503"/>
                    <a:pt x="557" y="566"/>
                    <a:pt x="557" y="643"/>
                  </a:cubicBezTo>
                  <a:lnTo>
                    <a:pt x="590" y="643"/>
                  </a:lnTo>
                  <a:lnTo>
                    <a:pt x="590" y="643"/>
                  </a:lnTo>
                  <a:close/>
                  <a:moveTo>
                    <a:pt x="417" y="529"/>
                  </a:moveTo>
                  <a:lnTo>
                    <a:pt x="417" y="563"/>
                  </a:lnTo>
                  <a:cubicBezTo>
                    <a:pt x="461" y="562"/>
                    <a:pt x="497" y="599"/>
                    <a:pt x="497" y="643"/>
                  </a:cubicBezTo>
                  <a:lnTo>
                    <a:pt x="531" y="643"/>
                  </a:lnTo>
                  <a:cubicBezTo>
                    <a:pt x="531" y="580"/>
                    <a:pt x="480" y="529"/>
                    <a:pt x="417" y="529"/>
                  </a:cubicBezTo>
                  <a:close/>
                  <a:moveTo>
                    <a:pt x="852" y="429"/>
                  </a:moveTo>
                  <a:lnTo>
                    <a:pt x="759" y="429"/>
                  </a:lnTo>
                  <a:lnTo>
                    <a:pt x="746" y="429"/>
                  </a:lnTo>
                  <a:cubicBezTo>
                    <a:pt x="719" y="429"/>
                    <a:pt x="697" y="452"/>
                    <a:pt x="697" y="479"/>
                  </a:cubicBezTo>
                  <a:lnTo>
                    <a:pt x="697" y="485"/>
                  </a:lnTo>
                  <a:cubicBezTo>
                    <a:pt x="697" y="512"/>
                    <a:pt x="719" y="535"/>
                    <a:pt x="746" y="535"/>
                  </a:cubicBezTo>
                  <a:lnTo>
                    <a:pt x="840" y="535"/>
                  </a:lnTo>
                  <a:lnTo>
                    <a:pt x="852" y="535"/>
                  </a:lnTo>
                  <a:cubicBezTo>
                    <a:pt x="880" y="535"/>
                    <a:pt x="902" y="512"/>
                    <a:pt x="902" y="485"/>
                  </a:cubicBezTo>
                  <a:lnTo>
                    <a:pt x="902" y="479"/>
                  </a:lnTo>
                  <a:cubicBezTo>
                    <a:pt x="902" y="452"/>
                    <a:pt x="880" y="429"/>
                    <a:pt x="852" y="429"/>
                  </a:cubicBezTo>
                  <a:close/>
                  <a:moveTo>
                    <a:pt x="902" y="355"/>
                  </a:moveTo>
                  <a:lnTo>
                    <a:pt x="902" y="360"/>
                  </a:lnTo>
                  <a:cubicBezTo>
                    <a:pt x="902" y="388"/>
                    <a:pt x="880" y="410"/>
                    <a:pt x="852" y="410"/>
                  </a:cubicBezTo>
                  <a:lnTo>
                    <a:pt x="840" y="410"/>
                  </a:lnTo>
                  <a:lnTo>
                    <a:pt x="759" y="410"/>
                  </a:lnTo>
                  <a:lnTo>
                    <a:pt x="746" y="410"/>
                  </a:lnTo>
                  <a:cubicBezTo>
                    <a:pt x="719" y="410"/>
                    <a:pt x="697" y="388"/>
                    <a:pt x="697" y="360"/>
                  </a:cubicBezTo>
                  <a:lnTo>
                    <a:pt x="697" y="355"/>
                  </a:lnTo>
                  <a:cubicBezTo>
                    <a:pt x="697" y="327"/>
                    <a:pt x="719" y="305"/>
                    <a:pt x="746" y="305"/>
                  </a:cubicBezTo>
                  <a:lnTo>
                    <a:pt x="759" y="305"/>
                  </a:lnTo>
                  <a:lnTo>
                    <a:pt x="759" y="305"/>
                  </a:lnTo>
                  <a:lnTo>
                    <a:pt x="786" y="305"/>
                  </a:lnTo>
                  <a:lnTo>
                    <a:pt x="786" y="100"/>
                  </a:lnTo>
                  <a:lnTo>
                    <a:pt x="331" y="100"/>
                  </a:lnTo>
                  <a:lnTo>
                    <a:pt x="331" y="212"/>
                  </a:lnTo>
                  <a:cubicBezTo>
                    <a:pt x="375" y="187"/>
                    <a:pt x="413" y="166"/>
                    <a:pt x="431" y="156"/>
                  </a:cubicBezTo>
                  <a:cubicBezTo>
                    <a:pt x="491" y="126"/>
                    <a:pt x="524" y="163"/>
                    <a:pt x="514" y="207"/>
                  </a:cubicBezTo>
                  <a:cubicBezTo>
                    <a:pt x="506" y="242"/>
                    <a:pt x="448" y="279"/>
                    <a:pt x="387" y="326"/>
                  </a:cubicBezTo>
                  <a:cubicBezTo>
                    <a:pt x="375" y="336"/>
                    <a:pt x="354" y="350"/>
                    <a:pt x="331" y="364"/>
                  </a:cubicBezTo>
                  <a:lnTo>
                    <a:pt x="331" y="817"/>
                  </a:lnTo>
                  <a:lnTo>
                    <a:pt x="786" y="817"/>
                  </a:lnTo>
                  <a:lnTo>
                    <a:pt x="786" y="784"/>
                  </a:lnTo>
                  <a:lnTo>
                    <a:pt x="746" y="784"/>
                  </a:lnTo>
                  <a:cubicBezTo>
                    <a:pt x="719" y="784"/>
                    <a:pt x="697" y="761"/>
                    <a:pt x="697" y="734"/>
                  </a:cubicBezTo>
                  <a:lnTo>
                    <a:pt x="697" y="728"/>
                  </a:lnTo>
                  <a:cubicBezTo>
                    <a:pt x="697" y="701"/>
                    <a:pt x="719" y="678"/>
                    <a:pt x="746" y="678"/>
                  </a:cubicBezTo>
                  <a:lnTo>
                    <a:pt x="759" y="678"/>
                  </a:lnTo>
                  <a:lnTo>
                    <a:pt x="840" y="678"/>
                  </a:lnTo>
                  <a:lnTo>
                    <a:pt x="852" y="678"/>
                  </a:lnTo>
                  <a:cubicBezTo>
                    <a:pt x="880" y="678"/>
                    <a:pt x="902" y="701"/>
                    <a:pt x="902" y="728"/>
                  </a:cubicBezTo>
                  <a:lnTo>
                    <a:pt x="902" y="734"/>
                  </a:lnTo>
                  <a:cubicBezTo>
                    <a:pt x="902" y="761"/>
                    <a:pt x="880" y="784"/>
                    <a:pt x="852" y="784"/>
                  </a:cubicBezTo>
                  <a:lnTo>
                    <a:pt x="840" y="784"/>
                  </a:lnTo>
                  <a:lnTo>
                    <a:pt x="840" y="784"/>
                  </a:lnTo>
                  <a:lnTo>
                    <a:pt x="830" y="784"/>
                  </a:lnTo>
                  <a:lnTo>
                    <a:pt x="830" y="871"/>
                  </a:lnTo>
                  <a:cubicBezTo>
                    <a:pt x="830" y="906"/>
                    <a:pt x="802" y="934"/>
                    <a:pt x="767" y="934"/>
                  </a:cubicBezTo>
                  <a:lnTo>
                    <a:pt x="350" y="934"/>
                  </a:lnTo>
                  <a:cubicBezTo>
                    <a:pt x="316" y="934"/>
                    <a:pt x="287" y="906"/>
                    <a:pt x="287" y="871"/>
                  </a:cubicBezTo>
                  <a:lnTo>
                    <a:pt x="287" y="799"/>
                  </a:lnTo>
                  <a:lnTo>
                    <a:pt x="211" y="799"/>
                  </a:lnTo>
                  <a:cubicBezTo>
                    <a:pt x="211" y="799"/>
                    <a:pt x="99" y="799"/>
                    <a:pt x="39" y="707"/>
                  </a:cubicBezTo>
                  <a:cubicBezTo>
                    <a:pt x="38" y="706"/>
                    <a:pt x="37" y="705"/>
                    <a:pt x="37" y="704"/>
                  </a:cubicBezTo>
                  <a:cubicBezTo>
                    <a:pt x="34" y="700"/>
                    <a:pt x="32" y="696"/>
                    <a:pt x="29" y="692"/>
                  </a:cubicBezTo>
                  <a:cubicBezTo>
                    <a:pt x="27" y="688"/>
                    <a:pt x="26" y="684"/>
                    <a:pt x="24" y="680"/>
                  </a:cubicBezTo>
                  <a:cubicBezTo>
                    <a:pt x="22" y="677"/>
                    <a:pt x="20" y="673"/>
                    <a:pt x="19" y="669"/>
                  </a:cubicBezTo>
                  <a:cubicBezTo>
                    <a:pt x="15" y="661"/>
                    <a:pt x="13" y="652"/>
                    <a:pt x="10" y="643"/>
                  </a:cubicBezTo>
                  <a:cubicBezTo>
                    <a:pt x="9" y="641"/>
                    <a:pt x="9" y="638"/>
                    <a:pt x="8" y="635"/>
                  </a:cubicBezTo>
                  <a:cubicBezTo>
                    <a:pt x="6" y="627"/>
                    <a:pt x="5" y="619"/>
                    <a:pt x="4" y="610"/>
                  </a:cubicBezTo>
                  <a:cubicBezTo>
                    <a:pt x="3" y="607"/>
                    <a:pt x="3" y="604"/>
                    <a:pt x="2" y="600"/>
                  </a:cubicBezTo>
                  <a:cubicBezTo>
                    <a:pt x="1" y="588"/>
                    <a:pt x="0" y="576"/>
                    <a:pt x="0" y="563"/>
                  </a:cubicBezTo>
                  <a:cubicBezTo>
                    <a:pt x="0" y="416"/>
                    <a:pt x="69" y="353"/>
                    <a:pt x="116" y="334"/>
                  </a:cubicBezTo>
                  <a:cubicBezTo>
                    <a:pt x="117" y="334"/>
                    <a:pt x="203" y="284"/>
                    <a:pt x="287" y="236"/>
                  </a:cubicBezTo>
                  <a:lnTo>
                    <a:pt x="287" y="63"/>
                  </a:lnTo>
                  <a:cubicBezTo>
                    <a:pt x="287" y="28"/>
                    <a:pt x="316" y="0"/>
                    <a:pt x="350" y="0"/>
                  </a:cubicBezTo>
                  <a:lnTo>
                    <a:pt x="767" y="0"/>
                  </a:lnTo>
                  <a:cubicBezTo>
                    <a:pt x="802" y="0"/>
                    <a:pt x="830" y="28"/>
                    <a:pt x="830" y="63"/>
                  </a:cubicBezTo>
                  <a:lnTo>
                    <a:pt x="830" y="305"/>
                  </a:lnTo>
                  <a:lnTo>
                    <a:pt x="852" y="305"/>
                  </a:lnTo>
                  <a:cubicBezTo>
                    <a:pt x="880" y="305"/>
                    <a:pt x="902" y="327"/>
                    <a:pt x="902" y="355"/>
                  </a:cubicBezTo>
                  <a:close/>
                  <a:moveTo>
                    <a:pt x="527" y="871"/>
                  </a:moveTo>
                  <a:cubicBezTo>
                    <a:pt x="527" y="889"/>
                    <a:pt x="541" y="903"/>
                    <a:pt x="559" y="903"/>
                  </a:cubicBezTo>
                  <a:cubicBezTo>
                    <a:pt x="576" y="903"/>
                    <a:pt x="590" y="889"/>
                    <a:pt x="590" y="871"/>
                  </a:cubicBezTo>
                  <a:cubicBezTo>
                    <a:pt x="590" y="854"/>
                    <a:pt x="576" y="840"/>
                    <a:pt x="559" y="840"/>
                  </a:cubicBezTo>
                  <a:cubicBezTo>
                    <a:pt x="541" y="840"/>
                    <a:pt x="527" y="854"/>
                    <a:pt x="527" y="871"/>
                  </a:cubicBezTo>
                  <a:close/>
                  <a:moveTo>
                    <a:pt x="633" y="53"/>
                  </a:moveTo>
                  <a:cubicBezTo>
                    <a:pt x="633" y="49"/>
                    <a:pt x="629" y="45"/>
                    <a:pt x="625" y="45"/>
                  </a:cubicBezTo>
                  <a:lnTo>
                    <a:pt x="492" y="45"/>
                  </a:lnTo>
                  <a:cubicBezTo>
                    <a:pt x="488" y="45"/>
                    <a:pt x="484" y="49"/>
                    <a:pt x="484" y="53"/>
                  </a:cubicBezTo>
                  <a:cubicBezTo>
                    <a:pt x="484" y="57"/>
                    <a:pt x="488" y="61"/>
                    <a:pt x="492" y="61"/>
                  </a:cubicBezTo>
                  <a:lnTo>
                    <a:pt x="625" y="61"/>
                  </a:lnTo>
                  <a:cubicBezTo>
                    <a:pt x="629" y="61"/>
                    <a:pt x="633" y="57"/>
                    <a:pt x="633" y="53"/>
                  </a:cubicBezTo>
                  <a:close/>
                  <a:moveTo>
                    <a:pt x="852" y="554"/>
                  </a:moveTo>
                  <a:lnTo>
                    <a:pt x="840" y="554"/>
                  </a:lnTo>
                  <a:lnTo>
                    <a:pt x="746" y="554"/>
                  </a:lnTo>
                  <a:cubicBezTo>
                    <a:pt x="719" y="554"/>
                    <a:pt x="697" y="576"/>
                    <a:pt x="697" y="604"/>
                  </a:cubicBezTo>
                  <a:lnTo>
                    <a:pt x="697" y="609"/>
                  </a:lnTo>
                  <a:cubicBezTo>
                    <a:pt x="697" y="637"/>
                    <a:pt x="719" y="659"/>
                    <a:pt x="746" y="659"/>
                  </a:cubicBezTo>
                  <a:lnTo>
                    <a:pt x="759" y="659"/>
                  </a:lnTo>
                  <a:lnTo>
                    <a:pt x="840" y="659"/>
                  </a:lnTo>
                  <a:lnTo>
                    <a:pt x="852" y="659"/>
                  </a:lnTo>
                  <a:cubicBezTo>
                    <a:pt x="880" y="659"/>
                    <a:pt x="902" y="637"/>
                    <a:pt x="902" y="609"/>
                  </a:cubicBezTo>
                  <a:lnTo>
                    <a:pt x="902" y="604"/>
                  </a:lnTo>
                  <a:cubicBezTo>
                    <a:pt x="902" y="576"/>
                    <a:pt x="880" y="554"/>
                    <a:pt x="852" y="554"/>
                  </a:cubicBezTo>
                  <a:close/>
                </a:path>
              </a:pathLst>
            </a:custGeom>
            <a:solidFill>
              <a:schemeClr val="accent1"/>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50" name="椭圆 54"/>
            <p:cNvSpPr/>
            <p:nvPr/>
          </p:nvSpPr>
          <p:spPr bwMode="auto">
            <a:xfrm>
              <a:off x="812213" y="4934481"/>
              <a:ext cx="317342" cy="288010"/>
            </a:xfrm>
            <a:custGeom>
              <a:avLst/>
              <a:gdLst>
                <a:gd name="connsiteX0" fmla="*/ 610004 w 610004"/>
                <a:gd name="connsiteY0" fmla="*/ 450415 h 553622"/>
                <a:gd name="connsiteX1" fmla="*/ 610004 w 610004"/>
                <a:gd name="connsiteY1" fmla="*/ 498049 h 553622"/>
                <a:gd name="connsiteX2" fmla="*/ 553375 w 610004"/>
                <a:gd name="connsiteY2" fmla="*/ 553622 h 553622"/>
                <a:gd name="connsiteX3" fmla="*/ 55636 w 610004"/>
                <a:gd name="connsiteY3" fmla="*/ 553622 h 553622"/>
                <a:gd name="connsiteX4" fmla="*/ 19870 w 610004"/>
                <a:gd name="connsiteY4" fmla="*/ 540721 h 553622"/>
                <a:gd name="connsiteX5" fmla="*/ 0 w 610004"/>
                <a:gd name="connsiteY5" fmla="*/ 498049 h 553622"/>
                <a:gd name="connsiteX6" fmla="*/ 0 w 610004"/>
                <a:gd name="connsiteY6" fmla="*/ 459347 h 553622"/>
                <a:gd name="connsiteX7" fmla="*/ 11922 w 610004"/>
                <a:gd name="connsiteY7" fmla="*/ 459347 h 553622"/>
                <a:gd name="connsiteX8" fmla="*/ 55636 w 610004"/>
                <a:gd name="connsiteY8" fmla="*/ 471255 h 553622"/>
                <a:gd name="connsiteX9" fmla="*/ 92395 w 610004"/>
                <a:gd name="connsiteY9" fmla="*/ 471255 h 553622"/>
                <a:gd name="connsiteX10" fmla="*/ 117232 w 610004"/>
                <a:gd name="connsiteY10" fmla="*/ 511942 h 553622"/>
                <a:gd name="connsiteX11" fmla="*/ 491779 w 610004"/>
                <a:gd name="connsiteY11" fmla="*/ 511942 h 553622"/>
                <a:gd name="connsiteX12" fmla="*/ 515623 w 610004"/>
                <a:gd name="connsiteY12" fmla="*/ 471255 h 553622"/>
                <a:gd name="connsiteX13" fmla="*/ 553375 w 610004"/>
                <a:gd name="connsiteY13" fmla="*/ 471255 h 553622"/>
                <a:gd name="connsiteX14" fmla="*/ 610004 w 610004"/>
                <a:gd name="connsiteY14" fmla="*/ 450415 h 553622"/>
                <a:gd name="connsiteX15" fmla="*/ 610004 w 610004"/>
                <a:gd name="connsiteY15" fmla="*/ 340360 h 553622"/>
                <a:gd name="connsiteX16" fmla="*/ 610004 w 610004"/>
                <a:gd name="connsiteY16" fmla="*/ 387920 h 553622"/>
                <a:gd name="connsiteX17" fmla="*/ 553375 w 610004"/>
                <a:gd name="connsiteY17" fmla="*/ 443408 h 553622"/>
                <a:gd name="connsiteX18" fmla="*/ 55636 w 610004"/>
                <a:gd name="connsiteY18" fmla="*/ 443408 h 553622"/>
                <a:gd name="connsiteX19" fmla="*/ 19870 w 610004"/>
                <a:gd name="connsiteY19" fmla="*/ 431518 h 553622"/>
                <a:gd name="connsiteX20" fmla="*/ 0 w 610004"/>
                <a:gd name="connsiteY20" fmla="*/ 387920 h 553622"/>
                <a:gd name="connsiteX21" fmla="*/ 0 w 610004"/>
                <a:gd name="connsiteY21" fmla="*/ 349277 h 553622"/>
                <a:gd name="connsiteX22" fmla="*/ 11922 w 610004"/>
                <a:gd name="connsiteY22" fmla="*/ 349277 h 553622"/>
                <a:gd name="connsiteX23" fmla="*/ 55636 w 610004"/>
                <a:gd name="connsiteY23" fmla="*/ 362158 h 553622"/>
                <a:gd name="connsiteX24" fmla="*/ 92395 w 610004"/>
                <a:gd name="connsiteY24" fmla="*/ 362158 h 553622"/>
                <a:gd name="connsiteX25" fmla="*/ 117232 w 610004"/>
                <a:gd name="connsiteY25" fmla="*/ 401792 h 553622"/>
                <a:gd name="connsiteX26" fmla="*/ 491779 w 610004"/>
                <a:gd name="connsiteY26" fmla="*/ 401792 h 553622"/>
                <a:gd name="connsiteX27" fmla="*/ 515623 w 610004"/>
                <a:gd name="connsiteY27" fmla="*/ 362158 h 553622"/>
                <a:gd name="connsiteX28" fmla="*/ 553375 w 610004"/>
                <a:gd name="connsiteY28" fmla="*/ 362158 h 553622"/>
                <a:gd name="connsiteX29" fmla="*/ 610004 w 610004"/>
                <a:gd name="connsiteY29" fmla="*/ 340360 h 553622"/>
                <a:gd name="connsiteX30" fmla="*/ 296003 w 610004"/>
                <a:gd name="connsiteY30" fmla="*/ 93312 h 553622"/>
                <a:gd name="connsiteX31" fmla="*/ 296003 w 610004"/>
                <a:gd name="connsiteY31" fmla="*/ 110170 h 553622"/>
                <a:gd name="connsiteX32" fmla="*/ 265212 w 610004"/>
                <a:gd name="connsiteY32" fmla="*/ 142894 h 553622"/>
                <a:gd name="connsiteX33" fmla="*/ 297989 w 610004"/>
                <a:gd name="connsiteY33" fmla="*/ 175618 h 553622"/>
                <a:gd name="connsiteX34" fmla="*/ 316861 w 610004"/>
                <a:gd name="connsiteY34" fmla="*/ 191484 h 553622"/>
                <a:gd name="connsiteX35" fmla="*/ 298982 w 610004"/>
                <a:gd name="connsiteY35" fmla="*/ 203384 h 553622"/>
                <a:gd name="connsiteX36" fmla="*/ 269185 w 610004"/>
                <a:gd name="connsiteY36" fmla="*/ 195450 h 553622"/>
                <a:gd name="connsiteX37" fmla="*/ 264219 w 610004"/>
                <a:gd name="connsiteY37" fmla="*/ 216275 h 553622"/>
                <a:gd name="connsiteX38" fmla="*/ 295010 w 610004"/>
                <a:gd name="connsiteY38" fmla="*/ 224208 h 553622"/>
                <a:gd name="connsiteX39" fmla="*/ 295010 w 610004"/>
                <a:gd name="connsiteY39" fmla="*/ 241066 h 553622"/>
                <a:gd name="connsiteX40" fmla="*/ 311895 w 610004"/>
                <a:gd name="connsiteY40" fmla="*/ 241066 h 553622"/>
                <a:gd name="connsiteX41" fmla="*/ 311895 w 610004"/>
                <a:gd name="connsiteY41" fmla="*/ 223216 h 553622"/>
                <a:gd name="connsiteX42" fmla="*/ 344671 w 610004"/>
                <a:gd name="connsiteY42" fmla="*/ 189501 h 553622"/>
                <a:gd name="connsiteX43" fmla="*/ 314874 w 610004"/>
                <a:gd name="connsiteY43" fmla="*/ 154793 h 553622"/>
                <a:gd name="connsiteX44" fmla="*/ 293023 w 610004"/>
                <a:gd name="connsiteY44" fmla="*/ 139919 h 553622"/>
                <a:gd name="connsiteX45" fmla="*/ 307922 w 610004"/>
                <a:gd name="connsiteY45" fmla="*/ 129011 h 553622"/>
                <a:gd name="connsiteX46" fmla="*/ 334739 w 610004"/>
                <a:gd name="connsiteY46" fmla="*/ 135952 h 553622"/>
                <a:gd name="connsiteX47" fmla="*/ 339705 w 610004"/>
                <a:gd name="connsiteY47" fmla="*/ 115128 h 553622"/>
                <a:gd name="connsiteX48" fmla="*/ 313881 w 610004"/>
                <a:gd name="connsiteY48" fmla="*/ 109178 h 553622"/>
                <a:gd name="connsiteX49" fmla="*/ 313881 w 610004"/>
                <a:gd name="connsiteY49" fmla="*/ 93312 h 553622"/>
                <a:gd name="connsiteX50" fmla="*/ 303949 w 610004"/>
                <a:gd name="connsiteY50" fmla="*/ 67530 h 553622"/>
                <a:gd name="connsiteX51" fmla="*/ 403272 w 610004"/>
                <a:gd name="connsiteY51" fmla="*/ 166693 h 553622"/>
                <a:gd name="connsiteX52" fmla="*/ 303949 w 610004"/>
                <a:gd name="connsiteY52" fmla="*/ 264865 h 553622"/>
                <a:gd name="connsiteX53" fmla="*/ 205618 w 610004"/>
                <a:gd name="connsiteY53" fmla="*/ 166693 h 553622"/>
                <a:gd name="connsiteX54" fmla="*/ 303949 w 610004"/>
                <a:gd name="connsiteY54" fmla="*/ 67530 h 553622"/>
                <a:gd name="connsiteX55" fmla="*/ 116239 w 610004"/>
                <a:gd name="connsiteY55" fmla="*/ 40672 h 553622"/>
                <a:gd name="connsiteX56" fmla="*/ 41727 w 610004"/>
                <a:gd name="connsiteY56" fmla="*/ 117057 h 553622"/>
                <a:gd name="connsiteX57" fmla="*/ 41727 w 610004"/>
                <a:gd name="connsiteY57" fmla="*/ 216258 h 553622"/>
                <a:gd name="connsiteX58" fmla="*/ 117232 w 610004"/>
                <a:gd name="connsiteY58" fmla="*/ 292642 h 553622"/>
                <a:gd name="connsiteX59" fmla="*/ 491779 w 610004"/>
                <a:gd name="connsiteY59" fmla="*/ 292642 h 553622"/>
                <a:gd name="connsiteX60" fmla="*/ 568278 w 610004"/>
                <a:gd name="connsiteY60" fmla="*/ 215266 h 553622"/>
                <a:gd name="connsiteX61" fmla="*/ 568278 w 610004"/>
                <a:gd name="connsiteY61" fmla="*/ 118049 h 553622"/>
                <a:gd name="connsiteX62" fmla="*/ 492772 w 610004"/>
                <a:gd name="connsiteY62" fmla="*/ 40672 h 553622"/>
                <a:gd name="connsiteX63" fmla="*/ 55636 w 610004"/>
                <a:gd name="connsiteY63" fmla="*/ 0 h 553622"/>
                <a:gd name="connsiteX64" fmla="*/ 553375 w 610004"/>
                <a:gd name="connsiteY64" fmla="*/ 0 h 553622"/>
                <a:gd name="connsiteX65" fmla="*/ 610004 w 610004"/>
                <a:gd name="connsiteY65" fmla="*/ 54560 h 553622"/>
                <a:gd name="connsiteX66" fmla="*/ 610004 w 610004"/>
                <a:gd name="connsiteY66" fmla="*/ 277762 h 553622"/>
                <a:gd name="connsiteX67" fmla="*/ 553375 w 610004"/>
                <a:gd name="connsiteY67" fmla="*/ 334307 h 553622"/>
                <a:gd name="connsiteX68" fmla="*/ 55636 w 610004"/>
                <a:gd name="connsiteY68" fmla="*/ 334307 h 553622"/>
                <a:gd name="connsiteX69" fmla="*/ 19870 w 610004"/>
                <a:gd name="connsiteY69" fmla="*/ 321411 h 553622"/>
                <a:gd name="connsiteX70" fmla="*/ 0 w 610004"/>
                <a:gd name="connsiteY70" fmla="*/ 277762 h 553622"/>
                <a:gd name="connsiteX71" fmla="*/ 0 w 610004"/>
                <a:gd name="connsiteY71" fmla="*/ 54560 h 553622"/>
                <a:gd name="connsiteX72" fmla="*/ 55636 w 610004"/>
                <a:gd name="connsiteY72" fmla="*/ 0 h 55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0004" h="553622">
                  <a:moveTo>
                    <a:pt x="610004" y="450415"/>
                  </a:moveTo>
                  <a:lnTo>
                    <a:pt x="610004" y="498049"/>
                  </a:lnTo>
                  <a:cubicBezTo>
                    <a:pt x="610004" y="528813"/>
                    <a:pt x="584173" y="553622"/>
                    <a:pt x="553375" y="553622"/>
                  </a:cubicBezTo>
                  <a:lnTo>
                    <a:pt x="55636" y="553622"/>
                  </a:lnTo>
                  <a:cubicBezTo>
                    <a:pt x="42720" y="553622"/>
                    <a:pt x="27818" y="547668"/>
                    <a:pt x="19870" y="540721"/>
                  </a:cubicBezTo>
                  <a:cubicBezTo>
                    <a:pt x="10929" y="532782"/>
                    <a:pt x="0" y="514920"/>
                    <a:pt x="0" y="498049"/>
                  </a:cubicBezTo>
                  <a:lnTo>
                    <a:pt x="0" y="459347"/>
                  </a:lnTo>
                  <a:lnTo>
                    <a:pt x="11922" y="459347"/>
                  </a:lnTo>
                  <a:cubicBezTo>
                    <a:pt x="24838" y="467286"/>
                    <a:pt x="40733" y="471255"/>
                    <a:pt x="55636" y="471255"/>
                  </a:cubicBezTo>
                  <a:lnTo>
                    <a:pt x="92395" y="471255"/>
                  </a:lnTo>
                  <a:cubicBezTo>
                    <a:pt x="102330" y="483164"/>
                    <a:pt x="111271" y="496064"/>
                    <a:pt x="117232" y="511942"/>
                  </a:cubicBezTo>
                  <a:lnTo>
                    <a:pt x="491779" y="511942"/>
                  </a:lnTo>
                  <a:cubicBezTo>
                    <a:pt x="497740" y="496064"/>
                    <a:pt x="505688" y="483164"/>
                    <a:pt x="515623" y="471255"/>
                  </a:cubicBezTo>
                  <a:lnTo>
                    <a:pt x="553375" y="471255"/>
                  </a:lnTo>
                  <a:cubicBezTo>
                    <a:pt x="575232" y="471255"/>
                    <a:pt x="595102" y="463316"/>
                    <a:pt x="610004" y="450415"/>
                  </a:cubicBezTo>
                  <a:close/>
                  <a:moveTo>
                    <a:pt x="610004" y="340360"/>
                  </a:moveTo>
                  <a:lnTo>
                    <a:pt x="610004" y="387920"/>
                  </a:lnTo>
                  <a:cubicBezTo>
                    <a:pt x="610004" y="418637"/>
                    <a:pt x="584173" y="443408"/>
                    <a:pt x="553375" y="443408"/>
                  </a:cubicBezTo>
                  <a:lnTo>
                    <a:pt x="55636" y="443408"/>
                  </a:lnTo>
                  <a:cubicBezTo>
                    <a:pt x="42720" y="443408"/>
                    <a:pt x="27818" y="437463"/>
                    <a:pt x="19870" y="431518"/>
                  </a:cubicBezTo>
                  <a:cubicBezTo>
                    <a:pt x="10929" y="423591"/>
                    <a:pt x="0" y="404765"/>
                    <a:pt x="0" y="387920"/>
                  </a:cubicBezTo>
                  <a:lnTo>
                    <a:pt x="0" y="349277"/>
                  </a:lnTo>
                  <a:lnTo>
                    <a:pt x="11922" y="349277"/>
                  </a:lnTo>
                  <a:cubicBezTo>
                    <a:pt x="24838" y="357204"/>
                    <a:pt x="40733" y="362158"/>
                    <a:pt x="55636" y="362158"/>
                  </a:cubicBezTo>
                  <a:lnTo>
                    <a:pt x="92395" y="362158"/>
                  </a:lnTo>
                  <a:cubicBezTo>
                    <a:pt x="102330" y="373058"/>
                    <a:pt x="111271" y="386930"/>
                    <a:pt x="117232" y="401792"/>
                  </a:cubicBezTo>
                  <a:lnTo>
                    <a:pt x="491779" y="401792"/>
                  </a:lnTo>
                  <a:cubicBezTo>
                    <a:pt x="497740" y="386930"/>
                    <a:pt x="505688" y="373058"/>
                    <a:pt x="515623" y="362158"/>
                  </a:cubicBezTo>
                  <a:lnTo>
                    <a:pt x="553375" y="362158"/>
                  </a:lnTo>
                  <a:cubicBezTo>
                    <a:pt x="575232" y="362158"/>
                    <a:pt x="595102" y="353241"/>
                    <a:pt x="610004" y="340360"/>
                  </a:cubicBezTo>
                  <a:close/>
                  <a:moveTo>
                    <a:pt x="296003" y="93312"/>
                  </a:moveTo>
                  <a:lnTo>
                    <a:pt x="296003" y="110170"/>
                  </a:lnTo>
                  <a:cubicBezTo>
                    <a:pt x="276138" y="114137"/>
                    <a:pt x="265212" y="127028"/>
                    <a:pt x="265212" y="142894"/>
                  </a:cubicBezTo>
                  <a:cubicBezTo>
                    <a:pt x="265212" y="160743"/>
                    <a:pt x="278124" y="169668"/>
                    <a:pt x="297989" y="175618"/>
                  </a:cubicBezTo>
                  <a:cubicBezTo>
                    <a:pt x="310901" y="180576"/>
                    <a:pt x="316861" y="184542"/>
                    <a:pt x="316861" y="191484"/>
                  </a:cubicBezTo>
                  <a:cubicBezTo>
                    <a:pt x="316861" y="199417"/>
                    <a:pt x="309908" y="203384"/>
                    <a:pt x="298982" y="203384"/>
                  </a:cubicBezTo>
                  <a:cubicBezTo>
                    <a:pt x="288057" y="203384"/>
                    <a:pt x="277131" y="199417"/>
                    <a:pt x="269185" y="195450"/>
                  </a:cubicBezTo>
                  <a:lnTo>
                    <a:pt x="264219" y="216275"/>
                  </a:lnTo>
                  <a:cubicBezTo>
                    <a:pt x="271172" y="220241"/>
                    <a:pt x="282097" y="224208"/>
                    <a:pt x="295010" y="224208"/>
                  </a:cubicBezTo>
                  <a:lnTo>
                    <a:pt x="295010" y="241066"/>
                  </a:lnTo>
                  <a:lnTo>
                    <a:pt x="311895" y="241066"/>
                  </a:lnTo>
                  <a:lnTo>
                    <a:pt x="311895" y="223216"/>
                  </a:lnTo>
                  <a:cubicBezTo>
                    <a:pt x="332752" y="219250"/>
                    <a:pt x="344671" y="205367"/>
                    <a:pt x="344671" y="189501"/>
                  </a:cubicBezTo>
                  <a:cubicBezTo>
                    <a:pt x="344671" y="172643"/>
                    <a:pt x="336725" y="162727"/>
                    <a:pt x="314874" y="154793"/>
                  </a:cubicBezTo>
                  <a:cubicBezTo>
                    <a:pt x="298982" y="149835"/>
                    <a:pt x="293023" y="145869"/>
                    <a:pt x="293023" y="139919"/>
                  </a:cubicBezTo>
                  <a:cubicBezTo>
                    <a:pt x="293023" y="133969"/>
                    <a:pt x="296996" y="129011"/>
                    <a:pt x="307922" y="129011"/>
                  </a:cubicBezTo>
                  <a:cubicBezTo>
                    <a:pt x="321827" y="129011"/>
                    <a:pt x="329773" y="133969"/>
                    <a:pt x="334739" y="135952"/>
                  </a:cubicBezTo>
                  <a:lnTo>
                    <a:pt x="339705" y="115128"/>
                  </a:lnTo>
                  <a:cubicBezTo>
                    <a:pt x="333746" y="112153"/>
                    <a:pt x="325800" y="109178"/>
                    <a:pt x="313881" y="109178"/>
                  </a:cubicBezTo>
                  <a:lnTo>
                    <a:pt x="313881" y="93312"/>
                  </a:lnTo>
                  <a:close/>
                  <a:moveTo>
                    <a:pt x="303949" y="67530"/>
                  </a:moveTo>
                  <a:cubicBezTo>
                    <a:pt x="358577" y="67530"/>
                    <a:pt x="403272" y="112153"/>
                    <a:pt x="403272" y="166693"/>
                  </a:cubicBezTo>
                  <a:cubicBezTo>
                    <a:pt x="403272" y="221233"/>
                    <a:pt x="358577" y="264865"/>
                    <a:pt x="303949" y="264865"/>
                  </a:cubicBezTo>
                  <a:cubicBezTo>
                    <a:pt x="249321" y="264865"/>
                    <a:pt x="205618" y="221233"/>
                    <a:pt x="205618" y="166693"/>
                  </a:cubicBezTo>
                  <a:cubicBezTo>
                    <a:pt x="205618" y="112153"/>
                    <a:pt x="249321" y="67530"/>
                    <a:pt x="303949" y="67530"/>
                  </a:cubicBezTo>
                  <a:close/>
                  <a:moveTo>
                    <a:pt x="116239" y="40672"/>
                  </a:moveTo>
                  <a:cubicBezTo>
                    <a:pt x="103323" y="79360"/>
                    <a:pt x="73519" y="105153"/>
                    <a:pt x="41727" y="117057"/>
                  </a:cubicBezTo>
                  <a:lnTo>
                    <a:pt x="41727" y="216258"/>
                  </a:lnTo>
                  <a:cubicBezTo>
                    <a:pt x="73519" y="228162"/>
                    <a:pt x="103323" y="254946"/>
                    <a:pt x="117232" y="292642"/>
                  </a:cubicBezTo>
                  <a:lnTo>
                    <a:pt x="491779" y="292642"/>
                  </a:lnTo>
                  <a:cubicBezTo>
                    <a:pt x="505688" y="253954"/>
                    <a:pt x="535492" y="227170"/>
                    <a:pt x="568278" y="215266"/>
                  </a:cubicBezTo>
                  <a:lnTo>
                    <a:pt x="568278" y="118049"/>
                  </a:lnTo>
                  <a:cubicBezTo>
                    <a:pt x="534499" y="106145"/>
                    <a:pt x="505688" y="81344"/>
                    <a:pt x="492772" y="40672"/>
                  </a:cubicBezTo>
                  <a:close/>
                  <a:moveTo>
                    <a:pt x="55636" y="0"/>
                  </a:moveTo>
                  <a:lnTo>
                    <a:pt x="553375" y="0"/>
                  </a:lnTo>
                  <a:cubicBezTo>
                    <a:pt x="584173" y="0"/>
                    <a:pt x="610004" y="23808"/>
                    <a:pt x="610004" y="54560"/>
                  </a:cubicBezTo>
                  <a:lnTo>
                    <a:pt x="610004" y="277762"/>
                  </a:lnTo>
                  <a:cubicBezTo>
                    <a:pt x="610004" y="308515"/>
                    <a:pt x="584173" y="334307"/>
                    <a:pt x="553375" y="334307"/>
                  </a:cubicBezTo>
                  <a:lnTo>
                    <a:pt x="55636" y="334307"/>
                  </a:lnTo>
                  <a:cubicBezTo>
                    <a:pt x="42720" y="334307"/>
                    <a:pt x="27818" y="327363"/>
                    <a:pt x="19870" y="321411"/>
                  </a:cubicBezTo>
                  <a:cubicBezTo>
                    <a:pt x="10929" y="313475"/>
                    <a:pt x="0" y="294626"/>
                    <a:pt x="0" y="277762"/>
                  </a:cubicBezTo>
                  <a:lnTo>
                    <a:pt x="0" y="54560"/>
                  </a:lnTo>
                  <a:cubicBezTo>
                    <a:pt x="0" y="23808"/>
                    <a:pt x="24838" y="0"/>
                    <a:pt x="55636" y="0"/>
                  </a:cubicBezTo>
                  <a:close/>
                </a:path>
              </a:pathLst>
            </a:cu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grpSp>
      <p:pic>
        <p:nvPicPr>
          <p:cNvPr id="5" name="图片 4"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3" name="文本框 2"/>
          <p:cNvSpPr txBox="1"/>
          <p:nvPr/>
        </p:nvSpPr>
        <p:spPr>
          <a:xfrm>
            <a:off x="8367395" y="1836420"/>
            <a:ext cx="2802890" cy="4154170"/>
          </a:xfrm>
          <a:prstGeom prst="rect">
            <a:avLst/>
          </a:prstGeom>
          <a:noFill/>
        </p:spPr>
        <p:txBody>
          <a:bodyPr wrap="square" rtlCol="0">
            <a:spAutoFit/>
          </a:bodyPr>
          <a:p>
            <a:r>
              <a:rPr lang="zh-CN" altLang="en-US" sz="2400">
                <a:solidFill>
                  <a:schemeClr val="bg1"/>
                </a:solidFill>
              </a:rPr>
              <a:t>为了应用区块链技术打造供应链金融的升级版，中国银行作为我国专业的外贸外汇银行，还特别发布了</a:t>
            </a:r>
            <a:endParaRPr lang="zh-CN" altLang="en-US" sz="2400">
              <a:solidFill>
                <a:schemeClr val="bg1"/>
              </a:solidFill>
            </a:endParaRPr>
          </a:p>
          <a:p>
            <a:r>
              <a:rPr lang="zh-CN" altLang="en-US" sz="2400">
                <a:solidFill>
                  <a:schemeClr val="bg1"/>
                </a:solidFill>
              </a:rPr>
              <a:t>《关于创新供应链金融服务模式全力支持产业链供应链现代化水平提升的若干措施》</a:t>
            </a:r>
            <a:endParaRPr lang="zh-CN" altLang="en-US" sz="2400">
              <a:solidFill>
                <a:schemeClr val="bg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sym typeface="+mn-ea"/>
              </a:rPr>
              <a:t>非银行区块链金融的电商平台型代表</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630764" y="1478141"/>
            <a:ext cx="7428091" cy="5179687"/>
            <a:chOff x="630764" y="1478141"/>
            <a:chExt cx="7428091" cy="5179687"/>
          </a:xfrm>
        </p:grpSpPr>
        <p:grpSp>
          <p:nvGrpSpPr>
            <p:cNvPr id="7" name="ïŝlíḑé"/>
            <p:cNvGrpSpPr/>
            <p:nvPr/>
          </p:nvGrpSpPr>
          <p:grpSpPr>
            <a:xfrm>
              <a:off x="670134" y="1478141"/>
              <a:ext cx="7388721" cy="2522220"/>
              <a:chOff x="679099" y="2733297"/>
              <a:chExt cx="3524773" cy="2522220"/>
            </a:xfrm>
          </p:grpSpPr>
          <p:sp>
            <p:nvSpPr>
              <p:cNvPr id="18" name="ïṧḷíḍe"/>
              <p:cNvSpPr/>
              <p:nvPr/>
            </p:nvSpPr>
            <p:spPr>
              <a:xfrm>
                <a:off x="687278" y="3175257"/>
                <a:ext cx="3432750" cy="208026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a:lnSpc>
                    <a:spcPct val="150000"/>
                  </a:lnSpc>
                  <a:spcBef>
                    <a:spcPct val="0"/>
                  </a:spcBef>
                </a:pPr>
                <a:r>
                  <a:rPr lang="en-US" altLang="zh-CN" sz="2000" dirty="0"/>
                  <a:t>以蚂蚁集团旗下的蚂蚁区块链为底层技术的创新型解决方案。Trusple生态链上集中了各大电商平台、多家商业银行以及各类数字贸易服务商（物流服务商、供应链服务商等等），通过生态链上的数字流动和存证，无论企业的大小均可以实现互信的交易，极大地提高了贸易效率。</a:t>
                </a:r>
                <a:endParaRPr lang="en-US" altLang="zh-CN" sz="2000" dirty="0"/>
              </a:p>
            </p:txBody>
          </p:sp>
          <p:sp>
            <p:nvSpPr>
              <p:cNvPr id="19" name="iṩlíḍé"/>
              <p:cNvSpPr txBox="1"/>
              <p:nvPr/>
            </p:nvSpPr>
            <p:spPr bwMode="auto">
              <a:xfrm>
                <a:off x="679099" y="2733297"/>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0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eaLnBrk="1" hangingPunct="1">
                  <a:lnSpc>
                    <a:spcPct val="100000"/>
                  </a:lnSpc>
                  <a:spcBef>
                    <a:spcPct val="0"/>
                  </a:spcBef>
                </a:pPr>
                <a:r>
                  <a:rPr lang="zh-CN" altLang="en-US" sz="2400" b="1" dirty="0"/>
                  <a:t>蚂蚁集团</a:t>
                </a:r>
                <a:r>
                  <a:rPr lang="en-US" altLang="zh-CN" sz="2400" b="1" dirty="0"/>
                  <a:t> Trusple</a:t>
                </a:r>
                <a:endParaRPr lang="en-US" altLang="zh-CN" sz="2400" b="1" dirty="0"/>
              </a:p>
            </p:txBody>
          </p:sp>
        </p:grpSp>
        <p:grpSp>
          <p:nvGrpSpPr>
            <p:cNvPr id="10" name="ïşḻíḑè"/>
            <p:cNvGrpSpPr/>
            <p:nvPr/>
          </p:nvGrpSpPr>
          <p:grpSpPr>
            <a:xfrm>
              <a:off x="630764" y="4468983"/>
              <a:ext cx="7296785" cy="2188845"/>
              <a:chOff x="630764" y="2561437"/>
              <a:chExt cx="7296785" cy="2188845"/>
            </a:xfrm>
          </p:grpSpPr>
          <p:sp>
            <p:nvSpPr>
              <p:cNvPr id="12" name="îšļïḋe"/>
              <p:cNvSpPr/>
              <p:nvPr/>
            </p:nvSpPr>
            <p:spPr>
              <a:xfrm>
                <a:off x="630764" y="2655713"/>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a:solidFill>
                    <a:schemeClr val="bg2"/>
                  </a:solidFill>
                </a:endParaRPr>
              </a:p>
            </p:txBody>
          </p:sp>
          <p:sp>
            <p:nvSpPr>
              <p:cNvPr id="13" name="iSļïḍê"/>
              <p:cNvSpPr txBox="1"/>
              <p:nvPr/>
            </p:nvSpPr>
            <p:spPr bwMode="auto">
              <a:xfrm>
                <a:off x="862410" y="2561437"/>
                <a:ext cx="7064999"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000" b="1" dirty="0"/>
                  <a:t>金融服务</a:t>
                </a:r>
                <a:endParaRPr lang="zh-CN" altLang="en-US" sz="2000" b="1" dirty="0"/>
              </a:p>
            </p:txBody>
          </p:sp>
          <p:sp>
            <p:nvSpPr>
              <p:cNvPr id="14" name="ïṣḻiḋé"/>
              <p:cNvSpPr/>
              <p:nvPr/>
            </p:nvSpPr>
            <p:spPr bwMode="auto">
              <a:xfrm>
                <a:off x="731094" y="3139922"/>
                <a:ext cx="7196455" cy="161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indent="0">
                  <a:lnSpc>
                    <a:spcPct val="150000"/>
                  </a:lnSpc>
                  <a:buFont typeface="Arial" panose="020B0604020202020204" pitchFamily="34" charset="0"/>
                  <a:buNone/>
                </a:pPr>
                <a:r>
                  <a:rPr lang="en-US" altLang="zh-CN" sz="1900" dirty="0"/>
                  <a:t>企业能够借助区块链的功能实现订单支付和融资、付款担保和贴现等智能金融服务，助力中小企业建立链上信用、获取金融服务并使之能跨越贸易鸿沟参与到国际数字贸易竞争之中</a:t>
                </a:r>
                <a:r>
                  <a:rPr lang="zh-CN" altLang="en-US" sz="1900" dirty="0"/>
                  <a:t>。</a:t>
                </a:r>
                <a:endParaRPr lang="zh-CN" altLang="en-US" sz="1900" dirty="0"/>
              </a:p>
            </p:txBody>
          </p:sp>
        </p:grpSp>
        <p:cxnSp>
          <p:nvCxnSpPr>
            <p:cNvPr id="11" name="直接连接符 10"/>
            <p:cNvCxnSpPr/>
            <p:nvPr/>
          </p:nvCxnSpPr>
          <p:spPr>
            <a:xfrm>
              <a:off x="686980" y="4469205"/>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0" name="图片 19"/>
          <p:cNvPicPr>
            <a:picLocks noChangeAspect="1"/>
          </p:cNvPicPr>
          <p:nvPr/>
        </p:nvPicPr>
        <p:blipFill>
          <a:blip r:embed="rId3"/>
          <a:srcRect l="8748" r="16928"/>
          <a:stretch>
            <a:fillRect/>
          </a:stretch>
        </p:blipFill>
        <p:spPr>
          <a:xfrm>
            <a:off x="7927340" y="1303655"/>
            <a:ext cx="4072890" cy="514350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标题 105"/>
          <p:cNvSpPr>
            <a:spLocks noGrp="1"/>
          </p:cNvSpPr>
          <p:nvPr>
            <p:ph type="title"/>
          </p:nvPr>
        </p:nvSpPr>
        <p:spPr/>
        <p:txBody>
          <a:bodyPr/>
          <a:lstStyle/>
          <a:p>
            <a:r>
              <a:rPr lang="en-US" altLang="zh-CN" dirty="0"/>
              <a:t>非银行区块链金融的产业龙头型代表</a:t>
            </a:r>
            <a:endParaRPr lang="en-US" altLang="zh-CN" dirty="0"/>
          </a:p>
        </p:txBody>
      </p:sp>
      <p:grpSp>
        <p:nvGrpSpPr>
          <p:cNvPr id="3"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1028700"/>
            <a:ext cx="12192000" cy="5829300"/>
            <a:chOff x="0" y="1028700"/>
            <a:chExt cx="12192000" cy="5829300"/>
          </a:xfrm>
        </p:grpSpPr>
        <p:grpSp>
          <p:nvGrpSpPr>
            <p:cNvPr id="4" name="îşľiďê"/>
            <p:cNvGrpSpPr/>
            <p:nvPr/>
          </p:nvGrpSpPr>
          <p:grpSpPr>
            <a:xfrm>
              <a:off x="6546000" y="1028700"/>
              <a:ext cx="4139152" cy="5284723"/>
              <a:chOff x="6546000" y="1028700"/>
              <a:chExt cx="4139152" cy="5284723"/>
            </a:xfrm>
          </p:grpSpPr>
          <p:sp>
            <p:nvSpPr>
              <p:cNvPr id="14" name="i$ḻîḍè"/>
              <p:cNvSpPr/>
              <p:nvPr/>
            </p:nvSpPr>
            <p:spPr>
              <a:xfrm>
                <a:off x="10610049" y="3634981"/>
                <a:ext cx="65506" cy="2678442"/>
              </a:xfrm>
              <a:prstGeom prst="rect">
                <a:avLst/>
              </a:prstGeom>
              <a:gradFill>
                <a:gsLst>
                  <a:gs pos="4581">
                    <a:schemeClr val="tx2">
                      <a:lumMod val="20000"/>
                      <a:lumOff val="80000"/>
                    </a:schemeClr>
                  </a:gs>
                  <a:gs pos="42000">
                    <a:srgbClr val="E9E9EA"/>
                  </a:gs>
                  <a:gs pos="86000">
                    <a:schemeClr val="bg1"/>
                  </a:gs>
                </a:gsLst>
                <a:lin ang="5400000"/>
              </a:gradFill>
              <a:ln w="12700">
                <a:miter lim="400000"/>
              </a:ln>
            </p:spPr>
            <p:txBody>
              <a:bodyPr lIns="71437" tIns="71437" rIns="71437" bIns="71437" anchor="ctr"/>
              <a:lstStyle/>
              <a:p>
                <a:pPr algn="ctr"/>
                <a:endParaRPr sz="3200">
                  <a:solidFill>
                    <a:srgbClr val="FFFFFF"/>
                  </a:solidFill>
                </a:endParaRPr>
              </a:p>
            </p:txBody>
          </p:sp>
          <p:sp>
            <p:nvSpPr>
              <p:cNvPr id="15" name="ïŝľíḓè"/>
              <p:cNvSpPr/>
              <p:nvPr/>
            </p:nvSpPr>
            <p:spPr>
              <a:xfrm>
                <a:off x="6554589" y="3634981"/>
                <a:ext cx="65506" cy="2678442"/>
              </a:xfrm>
              <a:prstGeom prst="rect">
                <a:avLst/>
              </a:prstGeom>
              <a:gradFill>
                <a:gsLst>
                  <a:gs pos="4581">
                    <a:schemeClr val="tx2">
                      <a:lumMod val="20000"/>
                      <a:lumOff val="80000"/>
                    </a:schemeClr>
                  </a:gs>
                  <a:gs pos="53356">
                    <a:srgbClr val="E9E9EA"/>
                  </a:gs>
                  <a:gs pos="100000">
                    <a:schemeClr val="bg1"/>
                  </a:gs>
                </a:gsLst>
                <a:lin ang="5400000"/>
              </a:gradFill>
              <a:ln w="12700">
                <a:miter lim="400000"/>
              </a:ln>
            </p:spPr>
            <p:txBody>
              <a:bodyPr lIns="71437" tIns="71437" rIns="71437" bIns="71437" anchor="ctr"/>
              <a:lstStyle/>
              <a:p>
                <a:pPr algn="ctr">
                  <a:defRPr sz="3200" cap="none">
                    <a:solidFill>
                      <a:srgbClr val="FFFFFF"/>
                    </a:solidFill>
                  </a:defRPr>
                </a:pPr>
              </a:p>
            </p:txBody>
          </p:sp>
          <p:sp>
            <p:nvSpPr>
              <p:cNvPr id="16" name="iṣľïḋé"/>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7" name="ï$ľïḍé"/>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8" name="ïṡ1ídé"/>
              <p:cNvSpPr/>
              <p:nvPr/>
            </p:nvSpPr>
            <p:spPr>
              <a:xfrm>
                <a:off x="9848760" y="2742449"/>
                <a:ext cx="259660" cy="288475"/>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19" name="íŝľiḍé"/>
              <p:cNvSpPr/>
              <p:nvPr/>
            </p:nvSpPr>
            <p:spPr>
              <a:xfrm>
                <a:off x="9266175" y="2519495"/>
                <a:ext cx="259660" cy="288474"/>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0" name="is1idê"/>
              <p:cNvSpPr/>
              <p:nvPr/>
            </p:nvSpPr>
            <p:spPr>
              <a:xfrm>
                <a:off x="9884879" y="3361655"/>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1" name="ïSlïdè"/>
              <p:cNvSpPr/>
              <p:nvPr/>
            </p:nvSpPr>
            <p:spPr>
              <a:xfrm>
                <a:off x="9295722" y="3157064"/>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2" name="îšlïdé"/>
              <p:cNvSpPr/>
              <p:nvPr/>
            </p:nvSpPr>
            <p:spPr>
              <a:xfrm>
                <a:off x="8822771" y="2323114"/>
                <a:ext cx="1862381" cy="131869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015" y="17555"/>
                    </a:lnTo>
                    <a:cubicBezTo>
                      <a:pt x="20937" y="17145"/>
                      <a:pt x="20815" y="16755"/>
                      <a:pt x="20653" y="16397"/>
                    </a:cubicBezTo>
                    <a:cubicBezTo>
                      <a:pt x="20424" y="15892"/>
                      <a:pt x="20120" y="15462"/>
                      <a:pt x="19762" y="15138"/>
                    </a:cubicBezTo>
                    <a:lnTo>
                      <a:pt x="0" y="0"/>
                    </a:lnTo>
                    <a:lnTo>
                      <a:pt x="40" y="13327"/>
                    </a:lnTo>
                    <a:lnTo>
                      <a:pt x="2160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23" name="ïśḻíḓe"/>
              <p:cNvSpPr/>
              <p:nvPr/>
            </p:nvSpPr>
            <p:spPr>
              <a:xfrm>
                <a:off x="8832933" y="2809035"/>
                <a:ext cx="1292808" cy="673874"/>
              </a:xfrm>
              <a:custGeom>
                <a:avLst/>
                <a:gdLst/>
                <a:ahLst/>
                <a:cxnLst>
                  <a:cxn ang="0">
                    <a:pos x="wd2" y="hd2"/>
                  </a:cxn>
                  <a:cxn ang="5400000">
                    <a:pos x="wd2" y="hd2"/>
                  </a:cxn>
                  <a:cxn ang="10800000">
                    <a:pos x="wd2" y="hd2"/>
                  </a:cxn>
                  <a:cxn ang="16200000">
                    <a:pos x="wd2" y="hd2"/>
                  </a:cxn>
                </a:cxnLst>
                <a:rect l="0" t="0" r="r" b="b"/>
                <a:pathLst>
                  <a:path w="21583" h="21600" extrusionOk="0">
                    <a:moveTo>
                      <a:pt x="21581" y="21600"/>
                    </a:moveTo>
                    <a:lnTo>
                      <a:pt x="21581" y="19488"/>
                    </a:lnTo>
                    <a:cubicBezTo>
                      <a:pt x="21600" y="18804"/>
                      <a:pt x="21495" y="18130"/>
                      <a:pt x="21283" y="17579"/>
                    </a:cubicBezTo>
                    <a:cubicBezTo>
                      <a:pt x="21119" y="17153"/>
                      <a:pt x="20898" y="16819"/>
                      <a:pt x="20644" y="16615"/>
                    </a:cubicBezTo>
                    <a:lnTo>
                      <a:pt x="0"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4" name="íṥļîde"/>
              <p:cNvSpPr/>
              <p:nvPr/>
            </p:nvSpPr>
            <p:spPr>
              <a:xfrm>
                <a:off x="9291232" y="3003700"/>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5" name="ïSlïḓe"/>
              <p:cNvSpPr/>
              <p:nvPr/>
            </p:nvSpPr>
            <p:spPr>
              <a:xfrm>
                <a:off x="9755182" y="3189937"/>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6" name="îṧ1íďè"/>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7" name="íslîḓe"/>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8" name="íṡļïde"/>
              <p:cNvSpPr/>
              <p:nvPr/>
            </p:nvSpPr>
            <p:spPr>
              <a:xfrm>
                <a:off x="7699163" y="2520901"/>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9" name="îṧliḓé"/>
              <p:cNvSpPr/>
              <p:nvPr/>
            </p:nvSpPr>
            <p:spPr>
              <a:xfrm>
                <a:off x="7124779" y="2742449"/>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0" name="í$ḻiḓe"/>
              <p:cNvSpPr/>
              <p:nvPr/>
            </p:nvSpPr>
            <p:spPr>
              <a:xfrm>
                <a:off x="7158046" y="3365605"/>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1" name="iṧ1iḋè"/>
              <p:cNvSpPr/>
              <p:nvPr/>
            </p:nvSpPr>
            <p:spPr>
              <a:xfrm>
                <a:off x="7747650" y="3157062"/>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2" name="íṣľîdé"/>
              <p:cNvSpPr/>
              <p:nvPr/>
            </p:nvSpPr>
            <p:spPr>
              <a:xfrm>
                <a:off x="6546000" y="2323114"/>
                <a:ext cx="1862395" cy="13186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85" y="17555"/>
                    </a:lnTo>
                    <a:cubicBezTo>
                      <a:pt x="663" y="17145"/>
                      <a:pt x="785" y="16755"/>
                      <a:pt x="947" y="16397"/>
                    </a:cubicBezTo>
                    <a:cubicBezTo>
                      <a:pt x="1176" y="15892"/>
                      <a:pt x="1480" y="15462"/>
                      <a:pt x="1838" y="15138"/>
                    </a:cubicBezTo>
                    <a:lnTo>
                      <a:pt x="21600" y="0"/>
                    </a:lnTo>
                    <a:lnTo>
                      <a:pt x="21560" y="13327"/>
                    </a:lnTo>
                    <a:lnTo>
                      <a:pt x="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33" name="ïṣḷîḋé"/>
              <p:cNvSpPr/>
              <p:nvPr/>
            </p:nvSpPr>
            <p:spPr>
              <a:xfrm>
                <a:off x="7124996" y="2809035"/>
                <a:ext cx="1292379" cy="673874"/>
              </a:xfrm>
              <a:custGeom>
                <a:avLst/>
                <a:gdLst/>
                <a:ahLst/>
                <a:cxnLst>
                  <a:cxn ang="0">
                    <a:pos x="wd2" y="hd2"/>
                  </a:cxn>
                  <a:cxn ang="5400000">
                    <a:pos x="wd2" y="hd2"/>
                  </a:cxn>
                  <a:cxn ang="10800000">
                    <a:pos x="wd2" y="hd2"/>
                  </a:cxn>
                  <a:cxn ang="16200000">
                    <a:pos x="wd2" y="hd2"/>
                  </a:cxn>
                </a:cxnLst>
                <a:rect l="0" t="0" r="r" b="b"/>
                <a:pathLst>
                  <a:path w="21583" h="21600" extrusionOk="0">
                    <a:moveTo>
                      <a:pt x="2" y="21600"/>
                    </a:moveTo>
                    <a:lnTo>
                      <a:pt x="2" y="19488"/>
                    </a:lnTo>
                    <a:cubicBezTo>
                      <a:pt x="-17" y="18804"/>
                      <a:pt x="88" y="18130"/>
                      <a:pt x="300" y="17579"/>
                    </a:cubicBezTo>
                    <a:cubicBezTo>
                      <a:pt x="464" y="17153"/>
                      <a:pt x="685" y="16819"/>
                      <a:pt x="939" y="16615"/>
                    </a:cubicBezTo>
                    <a:lnTo>
                      <a:pt x="21583"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4" name="ís1iḋê"/>
              <p:cNvSpPr/>
              <p:nvPr/>
            </p:nvSpPr>
            <p:spPr>
              <a:xfrm>
                <a:off x="7548929" y="3173526"/>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5" name="ïŝ1ídé"/>
              <p:cNvSpPr/>
              <p:nvPr/>
            </p:nvSpPr>
            <p:spPr>
              <a:xfrm>
                <a:off x="7950612" y="2995495"/>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6" name="íSliḑe"/>
              <p:cNvSpPr/>
              <p:nvPr/>
            </p:nvSpPr>
            <p:spPr>
              <a:xfrm>
                <a:off x="7795486" y="4216013"/>
                <a:ext cx="801180" cy="713922"/>
              </a:xfrm>
              <a:custGeom>
                <a:avLst/>
                <a:gdLst/>
                <a:ahLst/>
                <a:cxnLst>
                  <a:cxn ang="0">
                    <a:pos x="wd2" y="hd2"/>
                  </a:cxn>
                  <a:cxn ang="5400000">
                    <a:pos x="wd2" y="hd2"/>
                  </a:cxn>
                  <a:cxn ang="10800000">
                    <a:pos x="wd2" y="hd2"/>
                  </a:cxn>
                  <a:cxn ang="16200000">
                    <a:pos x="wd2" y="hd2"/>
                  </a:cxn>
                </a:cxnLst>
                <a:rect l="0" t="0" r="r" b="b"/>
                <a:pathLst>
                  <a:path w="21600" h="21600" extrusionOk="0">
                    <a:moveTo>
                      <a:pt x="17411" y="798"/>
                    </a:moveTo>
                    <a:lnTo>
                      <a:pt x="3277" y="9980"/>
                    </a:lnTo>
                    <a:cubicBezTo>
                      <a:pt x="2213" y="10656"/>
                      <a:pt x="1341" y="11655"/>
                      <a:pt x="760" y="12863"/>
                    </a:cubicBezTo>
                    <a:cubicBezTo>
                      <a:pt x="317" y="13787"/>
                      <a:pt x="57" y="14807"/>
                      <a:pt x="0" y="15854"/>
                    </a:cubicBezTo>
                    <a:lnTo>
                      <a:pt x="0" y="20589"/>
                    </a:lnTo>
                    <a:cubicBezTo>
                      <a:pt x="27" y="20866"/>
                      <a:pt x="144" y="21123"/>
                      <a:pt x="330" y="21310"/>
                    </a:cubicBezTo>
                    <a:cubicBezTo>
                      <a:pt x="509" y="21491"/>
                      <a:pt x="741" y="21594"/>
                      <a:pt x="983" y="21600"/>
                    </a:cubicBezTo>
                    <a:lnTo>
                      <a:pt x="21600" y="14621"/>
                    </a:lnTo>
                    <a:lnTo>
                      <a:pt x="21600" y="0"/>
                    </a:lnTo>
                    <a:lnTo>
                      <a:pt x="17411"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7" name="iṡ1íḍè"/>
              <p:cNvSpPr/>
              <p:nvPr/>
            </p:nvSpPr>
            <p:spPr>
              <a:xfrm>
                <a:off x="8634958" y="4216013"/>
                <a:ext cx="801181" cy="713922"/>
              </a:xfrm>
              <a:custGeom>
                <a:avLst/>
                <a:gdLst/>
                <a:ahLst/>
                <a:cxnLst>
                  <a:cxn ang="0">
                    <a:pos x="wd2" y="hd2"/>
                  </a:cxn>
                  <a:cxn ang="5400000">
                    <a:pos x="wd2" y="hd2"/>
                  </a:cxn>
                  <a:cxn ang="10800000">
                    <a:pos x="wd2" y="hd2"/>
                  </a:cxn>
                  <a:cxn ang="16200000">
                    <a:pos x="wd2" y="hd2"/>
                  </a:cxn>
                </a:cxnLst>
                <a:rect l="0" t="0" r="r" b="b"/>
                <a:pathLst>
                  <a:path w="21600" h="21600" extrusionOk="0">
                    <a:moveTo>
                      <a:pt x="4189" y="798"/>
                    </a:moveTo>
                    <a:lnTo>
                      <a:pt x="18323" y="9980"/>
                    </a:lnTo>
                    <a:cubicBezTo>
                      <a:pt x="19387" y="10656"/>
                      <a:pt x="20259" y="11655"/>
                      <a:pt x="20840" y="12863"/>
                    </a:cubicBezTo>
                    <a:cubicBezTo>
                      <a:pt x="21283" y="13787"/>
                      <a:pt x="21543" y="14807"/>
                      <a:pt x="21600" y="15854"/>
                    </a:cubicBezTo>
                    <a:lnTo>
                      <a:pt x="21600" y="20589"/>
                    </a:lnTo>
                    <a:cubicBezTo>
                      <a:pt x="21573" y="20866"/>
                      <a:pt x="21456" y="21123"/>
                      <a:pt x="21270" y="21310"/>
                    </a:cubicBezTo>
                    <a:cubicBezTo>
                      <a:pt x="21091" y="21491"/>
                      <a:pt x="20859" y="21594"/>
                      <a:pt x="20617" y="21600"/>
                    </a:cubicBezTo>
                    <a:lnTo>
                      <a:pt x="0" y="14621"/>
                    </a:lnTo>
                    <a:lnTo>
                      <a:pt x="0" y="0"/>
                    </a:lnTo>
                    <a:lnTo>
                      <a:pt x="4189"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8" name="îsḷîḋe"/>
              <p:cNvSpPr/>
              <p:nvPr/>
            </p:nvSpPr>
            <p:spPr>
              <a:xfrm>
                <a:off x="7801877" y="4290712"/>
                <a:ext cx="672049" cy="451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76" y="20037"/>
                      <a:pt x="1300" y="18605"/>
                      <a:pt x="2150" y="17349"/>
                    </a:cubicBezTo>
                    <a:cubicBezTo>
                      <a:pt x="3001" y="16092"/>
                      <a:pt x="3970" y="15024"/>
                      <a:pt x="5026" y="14178"/>
                    </a:cubicBezTo>
                    <a:lnTo>
                      <a:pt x="2160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39" name="ïṧḻíḓé"/>
              <p:cNvSpPr/>
              <p:nvPr/>
            </p:nvSpPr>
            <p:spPr>
              <a:xfrm>
                <a:off x="8754031" y="4290712"/>
                <a:ext cx="672118" cy="4516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024" y="20037"/>
                      <a:pt x="20300" y="18605"/>
                      <a:pt x="19450" y="17349"/>
                    </a:cubicBezTo>
                    <a:cubicBezTo>
                      <a:pt x="18599" y="16092"/>
                      <a:pt x="17630" y="15024"/>
                      <a:pt x="16574" y="14178"/>
                    </a:cubicBezTo>
                    <a:lnTo>
                      <a:pt x="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40" name="işļidé"/>
              <p:cNvSpPr/>
              <p:nvPr/>
            </p:nvSpPr>
            <p:spPr>
              <a:xfrm>
                <a:off x="8399219" y="1028700"/>
                <a:ext cx="434745" cy="3504387"/>
              </a:xfrm>
              <a:custGeom>
                <a:avLst/>
                <a:gdLst/>
                <a:ahLst/>
                <a:cxnLst>
                  <a:cxn ang="0">
                    <a:pos x="wd2" y="hd2"/>
                  </a:cxn>
                  <a:cxn ang="5400000">
                    <a:pos x="wd2" y="hd2"/>
                  </a:cxn>
                  <a:cxn ang="10800000">
                    <a:pos x="wd2" y="hd2"/>
                  </a:cxn>
                  <a:cxn ang="16200000">
                    <a:pos x="wd2" y="hd2"/>
                  </a:cxn>
                </a:cxnLst>
                <a:rect l="0" t="0" r="r" b="b"/>
                <a:pathLst>
                  <a:path w="21089" h="21600" extrusionOk="0">
                    <a:moveTo>
                      <a:pt x="8804" y="100"/>
                    </a:moveTo>
                    <a:cubicBezTo>
                      <a:pt x="8060" y="166"/>
                      <a:pt x="7413" y="247"/>
                      <a:pt x="6794" y="331"/>
                    </a:cubicBezTo>
                    <a:cubicBezTo>
                      <a:pt x="5555" y="498"/>
                      <a:pt x="4420" y="677"/>
                      <a:pt x="3459" y="872"/>
                    </a:cubicBezTo>
                    <a:cubicBezTo>
                      <a:pt x="949" y="1383"/>
                      <a:pt x="-246" y="1981"/>
                      <a:pt x="42" y="2583"/>
                    </a:cubicBezTo>
                    <a:lnTo>
                      <a:pt x="42" y="18187"/>
                    </a:lnTo>
                    <a:cubicBezTo>
                      <a:pt x="7" y="18787"/>
                      <a:pt x="845" y="19383"/>
                      <a:pt x="2515" y="19945"/>
                    </a:cubicBezTo>
                    <a:cubicBezTo>
                      <a:pt x="4349" y="20561"/>
                      <a:pt x="7148" y="21125"/>
                      <a:pt x="10744" y="21600"/>
                    </a:cubicBezTo>
                    <a:cubicBezTo>
                      <a:pt x="14247" y="21129"/>
                      <a:pt x="16962" y="20572"/>
                      <a:pt x="18727" y="19964"/>
                    </a:cubicBezTo>
                    <a:cubicBezTo>
                      <a:pt x="20421" y="19380"/>
                      <a:pt x="21205" y="18760"/>
                      <a:pt x="21035" y="18138"/>
                    </a:cubicBezTo>
                    <a:lnTo>
                      <a:pt x="21035" y="2541"/>
                    </a:lnTo>
                    <a:cubicBezTo>
                      <a:pt x="21354" y="1955"/>
                      <a:pt x="20265" y="1369"/>
                      <a:pt x="17913" y="863"/>
                    </a:cubicBezTo>
                    <a:cubicBezTo>
                      <a:pt x="17038" y="675"/>
                      <a:pt x="15998" y="500"/>
                      <a:pt x="14879" y="334"/>
                    </a:cubicBezTo>
                    <a:cubicBezTo>
                      <a:pt x="14319" y="251"/>
                      <a:pt x="13737" y="169"/>
                      <a:pt x="13045" y="104"/>
                    </a:cubicBezTo>
                    <a:cubicBezTo>
                      <a:pt x="12412" y="45"/>
                      <a:pt x="11698" y="1"/>
                      <a:pt x="10935" y="0"/>
                    </a:cubicBezTo>
                    <a:cubicBezTo>
                      <a:pt x="10173" y="0"/>
                      <a:pt x="9452" y="43"/>
                      <a:pt x="8804" y="100"/>
                    </a:cubicBez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sp>
            <p:nvSpPr>
              <p:cNvPr id="41" name="iSļïḋe"/>
              <p:cNvSpPr/>
              <p:nvPr/>
            </p:nvSpPr>
            <p:spPr>
              <a:xfrm>
                <a:off x="8583847" y="4044269"/>
                <a:ext cx="65506" cy="9741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3433" y="0"/>
                      <a:pt x="15079" y="0"/>
                      <a:pt x="16666" y="32"/>
                    </a:cubicBezTo>
                    <a:cubicBezTo>
                      <a:pt x="17724" y="55"/>
                      <a:pt x="18668" y="94"/>
                      <a:pt x="19433" y="146"/>
                    </a:cubicBezTo>
                    <a:cubicBezTo>
                      <a:pt x="20199" y="197"/>
                      <a:pt x="20786" y="261"/>
                      <a:pt x="21131" y="332"/>
                    </a:cubicBezTo>
                    <a:cubicBezTo>
                      <a:pt x="21365" y="385"/>
                      <a:pt x="21483" y="439"/>
                      <a:pt x="21541" y="503"/>
                    </a:cubicBezTo>
                    <a:cubicBezTo>
                      <a:pt x="21600" y="566"/>
                      <a:pt x="21600" y="638"/>
                      <a:pt x="21600" y="726"/>
                    </a:cubicBezTo>
                    <a:lnTo>
                      <a:pt x="21600" y="20874"/>
                    </a:lnTo>
                    <a:cubicBezTo>
                      <a:pt x="21600" y="20962"/>
                      <a:pt x="21600" y="21034"/>
                      <a:pt x="21541" y="21097"/>
                    </a:cubicBezTo>
                    <a:cubicBezTo>
                      <a:pt x="21483" y="21161"/>
                      <a:pt x="21365" y="21215"/>
                      <a:pt x="21131" y="21268"/>
                    </a:cubicBezTo>
                    <a:cubicBezTo>
                      <a:pt x="20786" y="21339"/>
                      <a:pt x="20199" y="21403"/>
                      <a:pt x="19433" y="21454"/>
                    </a:cubicBezTo>
                    <a:cubicBezTo>
                      <a:pt x="18668" y="21506"/>
                      <a:pt x="17724" y="21545"/>
                      <a:pt x="16666" y="21568"/>
                    </a:cubicBezTo>
                    <a:cubicBezTo>
                      <a:pt x="15079" y="21600"/>
                      <a:pt x="13433" y="21600"/>
                      <a:pt x="10800" y="21600"/>
                    </a:cubicBezTo>
                    <a:cubicBezTo>
                      <a:pt x="8167" y="21600"/>
                      <a:pt x="6521" y="21600"/>
                      <a:pt x="4934" y="21568"/>
                    </a:cubicBezTo>
                    <a:cubicBezTo>
                      <a:pt x="3876" y="21545"/>
                      <a:pt x="2932" y="21506"/>
                      <a:pt x="2167" y="21454"/>
                    </a:cubicBezTo>
                    <a:cubicBezTo>
                      <a:pt x="1401" y="21403"/>
                      <a:pt x="814" y="21339"/>
                      <a:pt x="469" y="21268"/>
                    </a:cubicBezTo>
                    <a:cubicBezTo>
                      <a:pt x="235" y="21215"/>
                      <a:pt x="117" y="21161"/>
                      <a:pt x="59" y="21097"/>
                    </a:cubicBezTo>
                    <a:cubicBezTo>
                      <a:pt x="0" y="21034"/>
                      <a:pt x="0" y="20962"/>
                      <a:pt x="0" y="20874"/>
                    </a:cubicBezTo>
                    <a:lnTo>
                      <a:pt x="0" y="726"/>
                    </a:lnTo>
                    <a:cubicBezTo>
                      <a:pt x="0" y="638"/>
                      <a:pt x="0" y="566"/>
                      <a:pt x="59" y="503"/>
                    </a:cubicBezTo>
                    <a:cubicBezTo>
                      <a:pt x="117" y="439"/>
                      <a:pt x="235" y="385"/>
                      <a:pt x="469" y="332"/>
                    </a:cubicBezTo>
                    <a:cubicBezTo>
                      <a:pt x="814" y="261"/>
                      <a:pt x="1401" y="197"/>
                      <a:pt x="2167" y="146"/>
                    </a:cubicBezTo>
                    <a:cubicBezTo>
                      <a:pt x="2932" y="94"/>
                      <a:pt x="3876" y="55"/>
                      <a:pt x="4934" y="32"/>
                    </a:cubicBezTo>
                    <a:cubicBezTo>
                      <a:pt x="6521" y="0"/>
                      <a:pt x="8167" y="0"/>
                      <a:pt x="10800" y="0"/>
                    </a:cubicBezTo>
                    <a:close/>
                  </a:path>
                </a:pathLst>
              </a:custGeom>
              <a:solidFill>
                <a:srgbClr val="E5E3E6"/>
              </a:solidFill>
              <a:ln w="12700">
                <a:miter lim="400000"/>
              </a:ln>
            </p:spPr>
            <p:txBody>
              <a:bodyPr lIns="71437" tIns="71437" rIns="71437" bIns="71437" anchor="ctr"/>
              <a:lstStyle/>
              <a:p>
                <a:pPr algn="ctr">
                  <a:defRPr sz="3200" cap="none">
                    <a:solidFill>
                      <a:srgbClr val="FFFFFF"/>
                    </a:solidFill>
                  </a:defRPr>
                </a:pPr>
              </a:p>
            </p:txBody>
          </p:sp>
          <p:sp>
            <p:nvSpPr>
              <p:cNvPr id="42" name="íṣ1îḑê"/>
              <p:cNvSpPr/>
              <p:nvPr/>
            </p:nvSpPr>
            <p:spPr>
              <a:xfrm>
                <a:off x="8440695" y="1186538"/>
                <a:ext cx="352400" cy="138652"/>
              </a:xfrm>
              <a:custGeom>
                <a:avLst/>
                <a:gdLst/>
                <a:ahLst/>
                <a:cxnLst>
                  <a:cxn ang="0">
                    <a:pos x="wd2" y="hd2"/>
                  </a:cxn>
                  <a:cxn ang="5400000">
                    <a:pos x="wd2" y="hd2"/>
                  </a:cxn>
                  <a:cxn ang="10800000">
                    <a:pos x="wd2" y="hd2"/>
                  </a:cxn>
                  <a:cxn ang="16200000">
                    <a:pos x="wd2" y="hd2"/>
                  </a:cxn>
                </a:cxnLst>
                <a:rect l="0" t="0" r="r" b="b"/>
                <a:pathLst>
                  <a:path w="21600" h="21483" extrusionOk="0">
                    <a:moveTo>
                      <a:pt x="0" y="21483"/>
                    </a:moveTo>
                    <a:cubicBezTo>
                      <a:pt x="1199" y="8970"/>
                      <a:pt x="5608" y="118"/>
                      <a:pt x="10701" y="1"/>
                    </a:cubicBezTo>
                    <a:cubicBezTo>
                      <a:pt x="15848" y="-117"/>
                      <a:pt x="20355" y="8701"/>
                      <a:pt x="21600" y="21324"/>
                    </a:cubicBezTo>
                    <a:cubicBezTo>
                      <a:pt x="18521" y="14939"/>
                      <a:pt x="14651" y="11495"/>
                      <a:pt x="10669" y="11594"/>
                    </a:cubicBezTo>
                    <a:cubicBezTo>
                      <a:pt x="6769" y="11691"/>
                      <a:pt x="3001" y="15183"/>
                      <a:pt x="0" y="21483"/>
                    </a:cubicBezTo>
                    <a:close/>
                  </a:path>
                </a:pathLst>
              </a:custGeom>
              <a:solidFill>
                <a:schemeClr val="tx2"/>
              </a:solidFill>
              <a:ln w="12700">
                <a:miter lim="400000"/>
              </a:ln>
            </p:spPr>
            <p:txBody>
              <a:bodyPr lIns="71437" tIns="71437" rIns="71437" bIns="71437" anchor="ctr"/>
              <a:lstStyle/>
              <a:p>
                <a:pPr algn="ctr">
                  <a:defRPr sz="3200" cap="none">
                    <a:solidFill>
                      <a:srgbClr val="000000"/>
                    </a:solidFill>
                  </a:defRPr>
                </a:pPr>
              </a:p>
            </p:txBody>
          </p:sp>
          <p:grpSp>
            <p:nvGrpSpPr>
              <p:cNvPr id="43" name="iṣ1ide"/>
              <p:cNvGrpSpPr/>
              <p:nvPr/>
            </p:nvGrpSpPr>
            <p:grpSpPr>
              <a:xfrm>
                <a:off x="8440707" y="1564747"/>
                <a:ext cx="351038" cy="2262318"/>
                <a:chOff x="0" y="0"/>
                <a:chExt cx="543321" cy="3501526"/>
              </a:xfrm>
              <a:solidFill>
                <a:schemeClr val="bg1">
                  <a:lumMod val="65000"/>
                </a:schemeClr>
              </a:solidFill>
            </p:grpSpPr>
            <p:sp>
              <p:nvSpPr>
                <p:cNvPr id="51" name="îsḷîḑe"/>
                <p:cNvSpPr/>
                <p:nvPr/>
              </p:nvSpPr>
              <p:spPr>
                <a:xfrm>
                  <a:off x="0"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2" name="íṡľiḑè"/>
                <p:cNvSpPr/>
                <p:nvPr/>
              </p:nvSpPr>
              <p:spPr>
                <a:xfrm>
                  <a:off x="0"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3" name="îSlîdé"/>
                <p:cNvSpPr/>
                <p:nvPr/>
              </p:nvSpPr>
              <p:spPr>
                <a:xfrm>
                  <a:off x="0"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4" name="íṧlídè"/>
                <p:cNvSpPr/>
                <p:nvPr/>
              </p:nvSpPr>
              <p:spPr>
                <a:xfrm>
                  <a:off x="0"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5" name="ïṧḻîdé"/>
                <p:cNvSpPr/>
                <p:nvPr/>
              </p:nvSpPr>
              <p:spPr>
                <a:xfrm>
                  <a:off x="0"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6" name="ïslïḑé"/>
                <p:cNvSpPr/>
                <p:nvPr/>
              </p:nvSpPr>
              <p:spPr>
                <a:xfrm>
                  <a:off x="0"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7" name="ïṥľîďé"/>
                <p:cNvSpPr/>
                <p:nvPr/>
              </p:nvSpPr>
              <p:spPr>
                <a:xfrm>
                  <a:off x="0"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8" name="isľide"/>
                <p:cNvSpPr/>
                <p:nvPr/>
              </p:nvSpPr>
              <p:spPr>
                <a:xfrm>
                  <a:off x="0"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9" name="îšľîḋé"/>
                <p:cNvSpPr/>
                <p:nvPr/>
              </p:nvSpPr>
              <p:spPr>
                <a:xfrm>
                  <a:off x="0"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0" name="î$ḻíḑé"/>
                <p:cNvSpPr/>
                <p:nvPr/>
              </p:nvSpPr>
              <p:spPr>
                <a:xfrm>
                  <a:off x="485775"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1" name="iṣľïdè"/>
                <p:cNvSpPr/>
                <p:nvPr/>
              </p:nvSpPr>
              <p:spPr>
                <a:xfrm>
                  <a:off x="485775"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2" name="iŝľîḑé"/>
                <p:cNvSpPr/>
                <p:nvPr/>
              </p:nvSpPr>
              <p:spPr>
                <a:xfrm>
                  <a:off x="485775"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3" name="išḻîḍe"/>
                <p:cNvSpPr/>
                <p:nvPr/>
              </p:nvSpPr>
              <p:spPr>
                <a:xfrm>
                  <a:off x="485775"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4" name="ïŝḷîďe"/>
                <p:cNvSpPr/>
                <p:nvPr/>
              </p:nvSpPr>
              <p:spPr>
                <a:xfrm>
                  <a:off x="485775"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5" name="iṩḻîḍè"/>
                <p:cNvSpPr/>
                <p:nvPr/>
              </p:nvSpPr>
              <p:spPr>
                <a:xfrm>
                  <a:off x="485775"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6" name="îṥḻïḍè"/>
                <p:cNvSpPr/>
                <p:nvPr/>
              </p:nvSpPr>
              <p:spPr>
                <a:xfrm>
                  <a:off x="485775"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7" name="í$1ïḋè"/>
                <p:cNvSpPr/>
                <p:nvPr/>
              </p:nvSpPr>
              <p:spPr>
                <a:xfrm>
                  <a:off x="485775"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8" name="îslïḍè"/>
                <p:cNvSpPr/>
                <p:nvPr/>
              </p:nvSpPr>
              <p:spPr>
                <a:xfrm>
                  <a:off x="485775"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9" name="ïSḻïḍê"/>
                <p:cNvSpPr/>
                <p:nvPr/>
              </p:nvSpPr>
              <p:spPr>
                <a:xfrm>
                  <a:off x="1151"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0" name="ïṩḷiḓé"/>
                <p:cNvSpPr/>
                <p:nvPr/>
              </p:nvSpPr>
              <p:spPr>
                <a:xfrm>
                  <a:off x="1151"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1" name="îṡľiďe"/>
                <p:cNvSpPr/>
                <p:nvPr/>
              </p:nvSpPr>
              <p:spPr>
                <a:xfrm>
                  <a:off x="1151"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2" name="î$ļîḋe"/>
                <p:cNvSpPr/>
                <p:nvPr/>
              </p:nvSpPr>
              <p:spPr>
                <a:xfrm>
                  <a:off x="1151"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3" name="işľíďê"/>
                <p:cNvSpPr/>
                <p:nvPr/>
              </p:nvSpPr>
              <p:spPr>
                <a:xfrm>
                  <a:off x="1151"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4" name="ï$ḻíďè"/>
                <p:cNvSpPr/>
                <p:nvPr/>
              </p:nvSpPr>
              <p:spPr>
                <a:xfrm>
                  <a:off x="1151"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5" name="íṧ1ïďê"/>
                <p:cNvSpPr/>
                <p:nvPr/>
              </p:nvSpPr>
              <p:spPr>
                <a:xfrm>
                  <a:off x="1151"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6" name="î$ľíḍê"/>
                <p:cNvSpPr/>
                <p:nvPr/>
              </p:nvSpPr>
              <p:spPr>
                <a:xfrm>
                  <a:off x="1151"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7" name="iṥlide"/>
                <p:cNvSpPr/>
                <p:nvPr/>
              </p:nvSpPr>
              <p:spPr>
                <a:xfrm>
                  <a:off x="1151"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8" name="ïsḷïďè"/>
                <p:cNvSpPr/>
                <p:nvPr/>
              </p:nvSpPr>
              <p:spPr>
                <a:xfrm>
                  <a:off x="486926"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9" name="íṣļïḋé"/>
                <p:cNvSpPr/>
                <p:nvPr/>
              </p:nvSpPr>
              <p:spPr>
                <a:xfrm>
                  <a:off x="486926"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0" name="î$ļiḓe"/>
                <p:cNvSpPr/>
                <p:nvPr/>
              </p:nvSpPr>
              <p:spPr>
                <a:xfrm>
                  <a:off x="486926"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1" name="ïŝľîďe"/>
                <p:cNvSpPr/>
                <p:nvPr/>
              </p:nvSpPr>
              <p:spPr>
                <a:xfrm>
                  <a:off x="486926"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2" name="ïŝļîḋè"/>
                <p:cNvSpPr/>
                <p:nvPr/>
              </p:nvSpPr>
              <p:spPr>
                <a:xfrm>
                  <a:off x="486926"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3" name="íŝ1ïḑé"/>
                <p:cNvSpPr/>
                <p:nvPr/>
              </p:nvSpPr>
              <p:spPr>
                <a:xfrm>
                  <a:off x="486926"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4" name="îŝḻîḑe"/>
                <p:cNvSpPr/>
                <p:nvPr/>
              </p:nvSpPr>
              <p:spPr>
                <a:xfrm>
                  <a:off x="486926"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5" name="íŝḻïḑe"/>
                <p:cNvSpPr/>
                <p:nvPr/>
              </p:nvSpPr>
              <p:spPr>
                <a:xfrm>
                  <a:off x="486926"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6" name="íşḻiḋè"/>
                <p:cNvSpPr/>
                <p:nvPr/>
              </p:nvSpPr>
              <p:spPr>
                <a:xfrm>
                  <a:off x="486926"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7" name="ï$lïďe"/>
                <p:cNvSpPr/>
                <p:nvPr/>
              </p:nvSpPr>
              <p:spPr>
                <a:xfrm>
                  <a:off x="1151"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8" name="ïŝliḍé"/>
                <p:cNvSpPr/>
                <p:nvPr/>
              </p:nvSpPr>
              <p:spPr>
                <a:xfrm>
                  <a:off x="1151"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9" name="íşļïḑe"/>
                <p:cNvSpPr/>
                <p:nvPr/>
              </p:nvSpPr>
              <p:spPr>
                <a:xfrm>
                  <a:off x="1151"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0" name="íś1iḋè"/>
                <p:cNvSpPr/>
                <p:nvPr/>
              </p:nvSpPr>
              <p:spPr>
                <a:xfrm>
                  <a:off x="1151"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1" name="iş1íḍè"/>
                <p:cNvSpPr/>
                <p:nvPr/>
              </p:nvSpPr>
              <p:spPr>
                <a:xfrm>
                  <a:off x="1151"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2" name="îśľîďè"/>
                <p:cNvSpPr/>
                <p:nvPr/>
              </p:nvSpPr>
              <p:spPr>
                <a:xfrm>
                  <a:off x="1151"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3" name="îṧḷîḓê"/>
                <p:cNvSpPr/>
                <p:nvPr/>
              </p:nvSpPr>
              <p:spPr>
                <a:xfrm>
                  <a:off x="1151"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4" name="ï$líḋé"/>
                <p:cNvSpPr/>
                <p:nvPr/>
              </p:nvSpPr>
              <p:spPr>
                <a:xfrm>
                  <a:off x="1151"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5" name="îṩľïďê"/>
                <p:cNvSpPr/>
                <p:nvPr/>
              </p:nvSpPr>
              <p:spPr>
                <a:xfrm>
                  <a:off x="1151"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6" name="iŝḻïḑê"/>
                <p:cNvSpPr/>
                <p:nvPr/>
              </p:nvSpPr>
              <p:spPr>
                <a:xfrm>
                  <a:off x="486926"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7" name="iṩlïḑe"/>
                <p:cNvSpPr/>
                <p:nvPr/>
              </p:nvSpPr>
              <p:spPr>
                <a:xfrm>
                  <a:off x="486926"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8" name="iṧ1íḍê"/>
                <p:cNvSpPr/>
                <p:nvPr/>
              </p:nvSpPr>
              <p:spPr>
                <a:xfrm>
                  <a:off x="486926"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9" name="íŝļíḋe"/>
                <p:cNvSpPr/>
                <p:nvPr/>
              </p:nvSpPr>
              <p:spPr>
                <a:xfrm>
                  <a:off x="486926"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0" name="ïṧḷíďê"/>
                <p:cNvSpPr/>
                <p:nvPr/>
              </p:nvSpPr>
              <p:spPr>
                <a:xfrm>
                  <a:off x="486926"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1" name="ïŝľíḑe"/>
                <p:cNvSpPr/>
                <p:nvPr/>
              </p:nvSpPr>
              <p:spPr>
                <a:xfrm>
                  <a:off x="486926"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2" name="íṣ1îḍè"/>
                <p:cNvSpPr/>
                <p:nvPr/>
              </p:nvSpPr>
              <p:spPr>
                <a:xfrm>
                  <a:off x="486926"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3" name="îšļidé"/>
                <p:cNvSpPr/>
                <p:nvPr/>
              </p:nvSpPr>
              <p:spPr>
                <a:xfrm>
                  <a:off x="486926"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4" name="îś1îḑè"/>
                <p:cNvSpPr/>
                <p:nvPr/>
              </p:nvSpPr>
              <p:spPr>
                <a:xfrm>
                  <a:off x="486926"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nvGrpSpPr>
              <p:cNvPr id="44" name="íŝlîdè"/>
              <p:cNvGrpSpPr/>
              <p:nvPr/>
            </p:nvGrpSpPr>
            <p:grpSpPr>
              <a:xfrm>
                <a:off x="9189362" y="3615910"/>
                <a:ext cx="785931" cy="766320"/>
                <a:chOff x="0" y="0"/>
                <a:chExt cx="1216418" cy="1186066"/>
              </a:xfrm>
              <a:solidFill>
                <a:schemeClr val="tx2">
                  <a:lumMod val="20000"/>
                  <a:lumOff val="80000"/>
                </a:schemeClr>
              </a:solidFill>
            </p:grpSpPr>
            <p:sp>
              <p:nvSpPr>
                <p:cNvPr id="45" name="íşľïďê"/>
                <p:cNvSpPr/>
                <p:nvPr/>
              </p:nvSpPr>
              <p:spPr>
                <a:xfrm>
                  <a:off x="0" y="0"/>
                  <a:ext cx="639801" cy="1186066"/>
                </a:xfrm>
                <a:custGeom>
                  <a:avLst/>
                  <a:gdLst/>
                  <a:ahLst/>
                  <a:cxnLst>
                    <a:cxn ang="0">
                      <a:pos x="wd2" y="hd2"/>
                    </a:cxn>
                    <a:cxn ang="5400000">
                      <a:pos x="wd2" y="hd2"/>
                    </a:cxn>
                    <a:cxn ang="10800000">
                      <a:pos x="wd2" y="hd2"/>
                    </a:cxn>
                    <a:cxn ang="16200000">
                      <a:pos x="wd2" y="hd2"/>
                    </a:cxn>
                  </a:cxnLst>
                  <a:rect l="0" t="0" r="r" b="b"/>
                  <a:pathLst>
                    <a:path w="21531" h="21600" extrusionOk="0">
                      <a:moveTo>
                        <a:pt x="24" y="14080"/>
                      </a:moveTo>
                      <a:lnTo>
                        <a:pt x="17802" y="11322"/>
                      </a:lnTo>
                      <a:lnTo>
                        <a:pt x="18217" y="16238"/>
                      </a:lnTo>
                      <a:cubicBezTo>
                        <a:pt x="18211" y="16598"/>
                        <a:pt x="18327" y="16957"/>
                        <a:pt x="18559" y="17295"/>
                      </a:cubicBezTo>
                      <a:cubicBezTo>
                        <a:pt x="18669" y="17455"/>
                        <a:pt x="18805" y="17611"/>
                        <a:pt x="18965" y="17759"/>
                      </a:cubicBezTo>
                      <a:lnTo>
                        <a:pt x="13465" y="19149"/>
                      </a:lnTo>
                      <a:cubicBezTo>
                        <a:pt x="13101" y="19317"/>
                        <a:pt x="12792" y="19518"/>
                        <a:pt x="12552" y="19742"/>
                      </a:cubicBezTo>
                      <a:cubicBezTo>
                        <a:pt x="12088" y="20177"/>
                        <a:pt x="11898" y="20681"/>
                        <a:pt x="12011" y="21180"/>
                      </a:cubicBezTo>
                      <a:lnTo>
                        <a:pt x="20037" y="19614"/>
                      </a:lnTo>
                      <a:lnTo>
                        <a:pt x="20459" y="21600"/>
                      </a:lnTo>
                      <a:cubicBezTo>
                        <a:pt x="21160" y="18155"/>
                        <a:pt x="21518" y="14692"/>
                        <a:pt x="21530" y="11226"/>
                      </a:cubicBezTo>
                      <a:cubicBezTo>
                        <a:pt x="21544" y="7475"/>
                        <a:pt x="21154" y="3726"/>
                        <a:pt x="20361" y="0"/>
                      </a:cubicBezTo>
                      <a:cubicBezTo>
                        <a:pt x="19847" y="140"/>
                        <a:pt x="19403" y="345"/>
                        <a:pt x="19067" y="598"/>
                      </a:cubicBezTo>
                      <a:cubicBezTo>
                        <a:pt x="18712" y="866"/>
                        <a:pt x="18491" y="1179"/>
                        <a:pt x="18424" y="1508"/>
                      </a:cubicBezTo>
                      <a:lnTo>
                        <a:pt x="18336" y="7431"/>
                      </a:lnTo>
                      <a:lnTo>
                        <a:pt x="1541" y="11966"/>
                      </a:lnTo>
                      <a:cubicBezTo>
                        <a:pt x="1038" y="12208"/>
                        <a:pt x="639" y="12507"/>
                        <a:pt x="374" y="12842"/>
                      </a:cubicBezTo>
                      <a:cubicBezTo>
                        <a:pt x="64" y="13232"/>
                        <a:pt x="-56" y="13658"/>
                        <a:pt x="24" y="14080"/>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6" name="íṧļídê"/>
                <p:cNvSpPr/>
                <p:nvPr/>
              </p:nvSpPr>
              <p:spPr>
                <a:xfrm>
                  <a:off x="607141" y="0"/>
                  <a:ext cx="609277" cy="1183122"/>
                </a:xfrm>
                <a:custGeom>
                  <a:avLst/>
                  <a:gdLst/>
                  <a:ahLst/>
                  <a:cxnLst>
                    <a:cxn ang="0">
                      <a:pos x="wd2" y="hd2"/>
                    </a:cxn>
                    <a:cxn ang="5400000">
                      <a:pos x="wd2" y="hd2"/>
                    </a:cxn>
                    <a:cxn ang="10800000">
                      <a:pos x="wd2" y="hd2"/>
                    </a:cxn>
                    <a:cxn ang="16200000">
                      <a:pos x="wd2" y="hd2"/>
                    </a:cxn>
                  </a:cxnLst>
                  <a:rect l="0" t="0" r="r" b="b"/>
                  <a:pathLst>
                    <a:path w="21541" h="21600" extrusionOk="0">
                      <a:moveTo>
                        <a:pt x="21516" y="14115"/>
                      </a:moveTo>
                      <a:lnTo>
                        <a:pt x="2839" y="11350"/>
                      </a:lnTo>
                      <a:lnTo>
                        <a:pt x="2402" y="16278"/>
                      </a:lnTo>
                      <a:cubicBezTo>
                        <a:pt x="2409" y="16640"/>
                        <a:pt x="2287" y="16999"/>
                        <a:pt x="2044" y="17338"/>
                      </a:cubicBezTo>
                      <a:cubicBezTo>
                        <a:pt x="1928" y="17499"/>
                        <a:pt x="1785" y="17655"/>
                        <a:pt x="1616" y="17803"/>
                      </a:cubicBezTo>
                      <a:lnTo>
                        <a:pt x="7395" y="19196"/>
                      </a:lnTo>
                      <a:cubicBezTo>
                        <a:pt x="7778" y="19365"/>
                        <a:pt x="8102" y="19566"/>
                        <a:pt x="8354" y="19791"/>
                      </a:cubicBezTo>
                      <a:cubicBezTo>
                        <a:pt x="8841" y="20227"/>
                        <a:pt x="9041" y="20733"/>
                        <a:pt x="8922" y="21232"/>
                      </a:cubicBezTo>
                      <a:lnTo>
                        <a:pt x="490" y="19662"/>
                      </a:lnTo>
                      <a:lnTo>
                        <a:pt x="14" y="21600"/>
                      </a:lnTo>
                      <a:lnTo>
                        <a:pt x="0" y="0"/>
                      </a:lnTo>
                      <a:cubicBezTo>
                        <a:pt x="601" y="124"/>
                        <a:pt x="1123" y="331"/>
                        <a:pt x="1509" y="599"/>
                      </a:cubicBezTo>
                      <a:cubicBezTo>
                        <a:pt x="1892" y="866"/>
                        <a:pt x="2126" y="1181"/>
                        <a:pt x="2185" y="1511"/>
                      </a:cubicBezTo>
                      <a:lnTo>
                        <a:pt x="2277" y="7449"/>
                      </a:lnTo>
                      <a:lnTo>
                        <a:pt x="19922" y="11996"/>
                      </a:lnTo>
                      <a:cubicBezTo>
                        <a:pt x="20451" y="12238"/>
                        <a:pt x="20869" y="12538"/>
                        <a:pt x="21149" y="12874"/>
                      </a:cubicBezTo>
                      <a:cubicBezTo>
                        <a:pt x="21474" y="13265"/>
                        <a:pt x="21600" y="13692"/>
                        <a:pt x="21516" y="14115"/>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7" name="ïŝlïďê"/>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8" name="îṣlíḓè"/>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9" name="îṧļiḓé"/>
                <p:cNvSpPr/>
                <p:nvPr/>
              </p:nvSpPr>
              <p:spPr>
                <a:xfrm>
                  <a:off x="828760" y="405696"/>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0" name="ï$1idé"/>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sp>
          <p:nvSpPr>
            <p:cNvPr id="5" name="ïṣļíḍé"/>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sp>
          <p:nvSpPr>
            <p:cNvPr id="12" name="î$ḷîḍè"/>
            <p:cNvSpPr/>
            <p:nvPr/>
          </p:nvSpPr>
          <p:spPr>
            <a:xfrm>
              <a:off x="342900" y="1301750"/>
              <a:ext cx="8131175" cy="2413000"/>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en-US" altLang="zh-CN" sz="2000" dirty="0"/>
                <a:t>2020年11月，中国宝武集团联合包括产业龙头（鞍钢集团、山钢集团、华菱集团等）、金融机构、科技平台（京东数科、腾讯云计算、金融壹账通、中企云链、云趣数科等）、科研院所、专业机构在内的共计</a:t>
              </a:r>
              <a:endParaRPr lang="en-US" altLang="zh-CN" sz="2000" dirty="0"/>
            </a:p>
            <a:p>
              <a:pPr>
                <a:lnSpc>
                  <a:spcPct val="150000"/>
                </a:lnSpc>
                <a:spcBef>
                  <a:spcPct val="0"/>
                </a:spcBef>
              </a:pPr>
              <a:r>
                <a:rPr lang="en-US" altLang="zh-CN" sz="2000" dirty="0"/>
                <a:t>26家机构，共同联名发布了《产业金融区块链联盟白皮书》，</a:t>
              </a:r>
              <a:endParaRPr lang="en-US" altLang="zh-CN" sz="2000" dirty="0"/>
            </a:p>
            <a:p>
              <a:pPr>
                <a:lnSpc>
                  <a:spcPct val="150000"/>
                </a:lnSpc>
                <a:spcBef>
                  <a:spcPct val="0"/>
                </a:spcBef>
              </a:pPr>
              <a:r>
                <a:rPr lang="en-US" altLang="zh-CN" sz="2000" dirty="0"/>
                <a:t>宣告并明确了产业链金融体系构建的方向</a:t>
              </a:r>
              <a:r>
                <a:rPr lang="zh-CN" altLang="en-US" sz="2000" dirty="0"/>
                <a:t>。</a:t>
              </a:r>
              <a:endParaRPr lang="zh-CN" altLang="en-US" sz="2000" dirty="0"/>
            </a:p>
          </p:txBody>
        </p:sp>
        <p:sp>
          <p:nvSpPr>
            <p:cNvPr id="9" name="is1iḍê"/>
            <p:cNvSpPr txBox="1"/>
            <p:nvPr/>
          </p:nvSpPr>
          <p:spPr bwMode="auto">
            <a:xfrm>
              <a:off x="342900" y="4215765"/>
              <a:ext cx="2224405" cy="116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eaLnBrk="1" hangingPunct="1">
                <a:lnSpc>
                  <a:spcPct val="100000"/>
                </a:lnSpc>
                <a:spcBef>
                  <a:spcPct val="0"/>
                </a:spcBef>
                <a:buFontTx/>
                <a:buNone/>
              </a:pPr>
              <a:r>
                <a:rPr lang="en-US" altLang="zh-CN" sz="1900" b="1" dirty="0"/>
                <a:t>跨境贸易</a:t>
              </a:r>
              <a:endParaRPr lang="en-US" altLang="zh-CN" sz="1900" b="1" dirty="0"/>
            </a:p>
            <a:p>
              <a:pPr algn="l" eaLnBrk="1" hangingPunct="1">
                <a:lnSpc>
                  <a:spcPct val="100000"/>
                </a:lnSpc>
                <a:spcBef>
                  <a:spcPct val="0"/>
                </a:spcBef>
                <a:buFontTx/>
                <a:buNone/>
              </a:pPr>
              <a:r>
                <a:rPr lang="en-US" altLang="zh-CN" sz="1900" b="1" dirty="0"/>
                <a:t>金融服务平台</a:t>
              </a:r>
              <a:endParaRPr lang="en-US" altLang="zh-CN" sz="1900" b="1" dirty="0"/>
            </a:p>
            <a:p>
              <a:pPr algn="l" eaLnBrk="1" hangingPunct="1">
                <a:lnSpc>
                  <a:spcPct val="100000"/>
                </a:lnSpc>
                <a:spcBef>
                  <a:spcPct val="0"/>
                </a:spcBef>
                <a:buFontTx/>
                <a:buNone/>
              </a:pPr>
              <a:r>
                <a:rPr lang="en-US" altLang="zh-CN" sz="1900" b="1" dirty="0"/>
                <a:t>——EFFITRADE</a:t>
              </a:r>
              <a:endParaRPr lang="en-US" altLang="zh-CN" sz="1900" b="1" dirty="0"/>
            </a:p>
          </p:txBody>
        </p:sp>
      </p:grpSp>
      <p:pic>
        <p:nvPicPr>
          <p:cNvPr id="105" name="图片 104"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 name="图片 1"/>
          <p:cNvPicPr>
            <a:picLocks noChangeAspect="1"/>
          </p:cNvPicPr>
          <p:nvPr/>
        </p:nvPicPr>
        <p:blipFill>
          <a:blip r:embed="rId3"/>
          <a:srcRect l="4041" t="14542" r="2317" b="11208"/>
          <a:stretch>
            <a:fillRect/>
          </a:stretch>
        </p:blipFill>
        <p:spPr>
          <a:xfrm>
            <a:off x="2566670" y="3944620"/>
            <a:ext cx="9449435" cy="2652395"/>
          </a:xfrm>
          <a:prstGeom prst="rect">
            <a:avLst/>
          </a:prstGeom>
          <a:effectLst>
            <a:softEdge rad="31750"/>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C:\Users\Administrator\Desktop\华东师范大学图片\微信图片_2020011111444921.jpg微信图片_2020011111444921"/>
          <p:cNvPicPr>
            <a:picLocks noGrp="1" noChangeAspect="1"/>
          </p:cNvPicPr>
          <p:nvPr>
            <p:ph type="pic" sz="quarter" idx="10"/>
          </p:nvPr>
        </p:nvPicPr>
        <p:blipFill rotWithShape="1">
          <a:blip r:embed="rId1"/>
          <a:srcRect t="22556" b="37258"/>
          <a:stretch>
            <a:fillRect/>
          </a:stretch>
        </p:blipFill>
        <p:spPr>
          <a:xfrm>
            <a:off x="0" y="0"/>
            <a:ext cx="12192000" cy="3272790"/>
          </a:xfrm>
        </p:spPr>
      </p:pic>
      <p:sp>
        <p:nvSpPr>
          <p:cNvPr id="2" name="标题 1"/>
          <p:cNvSpPr>
            <a:spLocks noGrp="1"/>
          </p:cNvSpPr>
          <p:nvPr>
            <p:ph type="ctrTitle"/>
          </p:nvPr>
        </p:nvSpPr>
        <p:spPr>
          <a:xfrm>
            <a:off x="669925" y="3464168"/>
            <a:ext cx="5340350" cy="1545981"/>
          </a:xfrm>
        </p:spPr>
        <p:txBody>
          <a:bodyPr>
            <a:noAutofit/>
          </a:bodyPr>
          <a:lstStyle/>
          <a:p>
            <a:r>
              <a:rPr lang="zh-CN" altLang="en-US" sz="4800" dirty="0"/>
              <a:t>感谢观看</a:t>
            </a:r>
            <a:br>
              <a:rPr lang="en-US" altLang="zh-CN" sz="4800" dirty="0"/>
            </a:br>
            <a:r>
              <a:rPr lang="zh-CN" altLang="en-US" sz="4800" dirty="0"/>
              <a:t>请老师批评指正</a:t>
            </a:r>
            <a:endParaRPr lang="zh-CN" altLang="en-US" sz="4800" b="0" dirty="0"/>
          </a:p>
        </p:txBody>
      </p:sp>
      <p:sp>
        <p:nvSpPr>
          <p:cNvPr id="4" name="文本占位符 3"/>
          <p:cNvSpPr>
            <a:spLocks noGrp="1"/>
          </p:cNvSpPr>
          <p:nvPr>
            <p:ph type="body" sz="quarter" idx="17"/>
          </p:nvPr>
        </p:nvSpPr>
        <p:spPr>
          <a:xfrm>
            <a:off x="669925" y="5060236"/>
            <a:ext cx="3875698" cy="310871"/>
          </a:xfrm>
        </p:spPr>
        <p:txBody>
          <a:bodyPr>
            <a:noAutofit/>
          </a:bodyPr>
          <a:lstStyle/>
          <a:p>
            <a:r>
              <a:rPr lang="zh-CN" altLang="en-US" dirty="0">
                <a:solidFill>
                  <a:schemeClr val="tx1">
                    <a:lumMod val="50000"/>
                    <a:lumOff val="50000"/>
                  </a:schemeClr>
                </a:solidFill>
              </a:rPr>
              <a:t>汇报人：陈阳、王鹤颐、杨茜雅、郝玉洁</a:t>
            </a:r>
            <a:endParaRPr lang="en-US" altLang="zh-CN" dirty="0">
              <a:solidFill>
                <a:schemeClr val="tx1">
                  <a:lumMod val="50000"/>
                  <a:lumOff val="50000"/>
                </a:schemeClr>
              </a:solidFill>
            </a:endParaRPr>
          </a:p>
        </p:txBody>
      </p:sp>
      <p:sp>
        <p:nvSpPr>
          <p:cNvPr id="5" name="文本占位符 4"/>
          <p:cNvSpPr>
            <a:spLocks noGrp="1"/>
          </p:cNvSpPr>
          <p:nvPr>
            <p:ph type="body" sz="quarter" idx="18"/>
          </p:nvPr>
        </p:nvSpPr>
        <p:spPr>
          <a:xfrm>
            <a:off x="669925" y="5421194"/>
            <a:ext cx="3875698" cy="310871"/>
          </a:xfrm>
        </p:spPr>
        <p:txBody>
          <a:bodyPr>
            <a:normAutofit/>
          </a:bodyPr>
          <a:lstStyle/>
          <a:p>
            <a:r>
              <a:rPr lang="en-US" altLang="zh-CN" sz="1200" dirty="0">
                <a:solidFill>
                  <a:schemeClr val="tx1">
                    <a:lumMod val="50000"/>
                    <a:lumOff val="50000"/>
                  </a:schemeClr>
                </a:solidFill>
              </a:rPr>
              <a:t>2023/10/08</a:t>
            </a:r>
            <a:endParaRPr lang="en-US" altLang="zh-CN" sz="1200" dirty="0">
              <a:solidFill>
                <a:schemeClr val="tx1">
                  <a:lumMod val="50000"/>
                  <a:lumOff val="50000"/>
                </a:schemeClr>
              </a:solidFill>
            </a:endParaRPr>
          </a:p>
        </p:txBody>
      </p:sp>
      <p:sp>
        <p:nvSpPr>
          <p:cNvPr id="15" name="文本占位符 14"/>
          <p:cNvSpPr>
            <a:spLocks noGrp="1"/>
          </p:cNvSpPr>
          <p:nvPr>
            <p:ph type="body" sz="quarter" idx="11"/>
          </p:nvPr>
        </p:nvSpPr>
        <p:spPr/>
        <p:txBody>
          <a:bodyPr/>
          <a:lstStyle/>
          <a:p>
            <a:endParaRPr lang="zh-CN" altLang="en-US"/>
          </a:p>
        </p:txBody>
      </p:sp>
      <p:sp>
        <p:nvSpPr>
          <p:cNvPr id="16" name="文本框 15"/>
          <p:cNvSpPr txBox="1"/>
          <p:nvPr/>
        </p:nvSpPr>
        <p:spPr>
          <a:xfrm>
            <a:off x="8730061" y="2644082"/>
            <a:ext cx="2613497" cy="566479"/>
          </a:xfrm>
          <a:prstGeom prst="rect">
            <a:avLst/>
          </a:prstGeom>
          <a:noFill/>
        </p:spPr>
        <p:txBody>
          <a:bodyPr wrap="none" rtlCol="0">
            <a:prstTxWarp prst="textPlain">
              <a:avLst/>
            </a:prstTxWarp>
            <a:spAutoFit/>
          </a:bodyPr>
          <a:lstStyle/>
          <a:p>
            <a:r>
              <a:rPr lang="en-US" altLang="zh-CN" sz="9600" b="1" dirty="0">
                <a:solidFill>
                  <a:schemeClr val="bg1"/>
                </a:solidFill>
              </a:rPr>
              <a:t>THANKS</a:t>
            </a:r>
            <a:endParaRPr lang="zh-CN" altLang="en-US" sz="9600" b="1"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国际贸易发展的三个阶段</a:t>
            </a:r>
            <a:endParaRPr lang="zh-CN" altLang="en-US" dirty="0"/>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pic>
        <p:nvPicPr>
          <p:cNvPr id="43" name="图片 42"/>
          <p:cNvPicPr>
            <a:picLocks noChangeAspect="1"/>
          </p:cNvPicPr>
          <p:nvPr/>
        </p:nvPicPr>
        <p:blipFill rotWithShape="1">
          <a:blip r:embed="rId2"/>
          <a:srcRect l="18672" t="39260" r="55433" b="45560"/>
          <a:stretch>
            <a:fillRect/>
          </a:stretch>
        </p:blipFill>
        <p:spPr>
          <a:xfrm>
            <a:off x="2637677" y="2247900"/>
            <a:ext cx="7164295" cy="23622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标题 105"/>
          <p:cNvSpPr>
            <a:spLocks noGrp="1"/>
          </p:cNvSpPr>
          <p:nvPr>
            <p:ph type="title"/>
          </p:nvPr>
        </p:nvSpPr>
        <p:spPr/>
        <p:txBody>
          <a:bodyPr/>
          <a:lstStyle/>
          <a:p>
            <a:r>
              <a:rPr lang="zh-CN" altLang="en-US" dirty="0"/>
              <a:t>国际贸易发展的三个阶段</a:t>
            </a:r>
            <a:endParaRPr lang="zh-CN" altLang="en-US" dirty="0"/>
          </a:p>
        </p:txBody>
      </p:sp>
      <p:grpSp>
        <p:nvGrpSpPr>
          <p:cNvPr id="3" name="af738c60-f0de-49fa-98b5-0eaa980fdd6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0" y="1028700"/>
            <a:ext cx="12192000" cy="5829300"/>
            <a:chOff x="0" y="1028700"/>
            <a:chExt cx="12192000" cy="5829300"/>
          </a:xfrm>
        </p:grpSpPr>
        <p:grpSp>
          <p:nvGrpSpPr>
            <p:cNvPr id="4" name="îşľiďê"/>
            <p:cNvGrpSpPr/>
            <p:nvPr/>
          </p:nvGrpSpPr>
          <p:grpSpPr>
            <a:xfrm>
              <a:off x="6546000" y="1028700"/>
              <a:ext cx="4139152" cy="5284723"/>
              <a:chOff x="6546000" y="1028700"/>
              <a:chExt cx="4139152" cy="5284723"/>
            </a:xfrm>
          </p:grpSpPr>
          <p:sp>
            <p:nvSpPr>
              <p:cNvPr id="14" name="i$ḻîḍè"/>
              <p:cNvSpPr/>
              <p:nvPr/>
            </p:nvSpPr>
            <p:spPr>
              <a:xfrm>
                <a:off x="10610049" y="3634981"/>
                <a:ext cx="65506" cy="2678442"/>
              </a:xfrm>
              <a:prstGeom prst="rect">
                <a:avLst/>
              </a:prstGeom>
              <a:gradFill>
                <a:gsLst>
                  <a:gs pos="4581">
                    <a:schemeClr val="tx2">
                      <a:lumMod val="20000"/>
                      <a:lumOff val="80000"/>
                    </a:schemeClr>
                  </a:gs>
                  <a:gs pos="42000">
                    <a:srgbClr val="E9E9EA"/>
                  </a:gs>
                  <a:gs pos="86000">
                    <a:schemeClr val="bg1"/>
                  </a:gs>
                </a:gsLst>
                <a:lin ang="5400000"/>
              </a:gradFill>
              <a:ln w="12700">
                <a:miter lim="400000"/>
              </a:ln>
            </p:spPr>
            <p:txBody>
              <a:bodyPr lIns="71437" tIns="71437" rIns="71437" bIns="71437" anchor="ctr"/>
              <a:lstStyle/>
              <a:p>
                <a:pPr algn="ctr"/>
                <a:endParaRPr sz="3200">
                  <a:solidFill>
                    <a:srgbClr val="FFFFFF"/>
                  </a:solidFill>
                </a:endParaRPr>
              </a:p>
            </p:txBody>
          </p:sp>
          <p:sp>
            <p:nvSpPr>
              <p:cNvPr id="15" name="ïŝľíḓè"/>
              <p:cNvSpPr/>
              <p:nvPr/>
            </p:nvSpPr>
            <p:spPr>
              <a:xfrm>
                <a:off x="6554589" y="3634981"/>
                <a:ext cx="65506" cy="2678442"/>
              </a:xfrm>
              <a:prstGeom prst="rect">
                <a:avLst/>
              </a:prstGeom>
              <a:gradFill>
                <a:gsLst>
                  <a:gs pos="4581">
                    <a:schemeClr val="tx2">
                      <a:lumMod val="20000"/>
                      <a:lumOff val="80000"/>
                    </a:schemeClr>
                  </a:gs>
                  <a:gs pos="53356">
                    <a:srgbClr val="E9E9EA"/>
                  </a:gs>
                  <a:gs pos="100000">
                    <a:schemeClr val="bg1"/>
                  </a:gs>
                </a:gsLst>
                <a:lin ang="5400000"/>
              </a:gradFill>
              <a:ln w="12700">
                <a:miter lim="400000"/>
              </a:ln>
            </p:spPr>
            <p:txBody>
              <a:bodyPr lIns="71437" tIns="71437" rIns="71437" bIns="71437" anchor="ctr"/>
              <a:lstStyle/>
              <a:p>
                <a:pPr algn="ctr">
                  <a:defRPr sz="3200" cap="none">
                    <a:solidFill>
                      <a:srgbClr val="FFFFFF"/>
                    </a:solidFill>
                  </a:defRPr>
                </a:pPr>
              </a:p>
            </p:txBody>
          </p:sp>
          <p:sp>
            <p:nvSpPr>
              <p:cNvPr id="16" name="iṣľïḋé"/>
              <p:cNvSpPr/>
              <p:nvPr/>
            </p:nvSpPr>
            <p:spPr>
              <a:xfrm>
                <a:off x="9883501"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7" name="ï$ľïḍé"/>
              <p:cNvSpPr/>
              <p:nvPr/>
            </p:nvSpPr>
            <p:spPr>
              <a:xfrm>
                <a:off x="9300914" y="2485227"/>
                <a:ext cx="190179"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18" name="ïṡ1ídé"/>
              <p:cNvSpPr/>
              <p:nvPr/>
            </p:nvSpPr>
            <p:spPr>
              <a:xfrm>
                <a:off x="9848760" y="2742449"/>
                <a:ext cx="259660" cy="288475"/>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19" name="íŝľiḍé"/>
              <p:cNvSpPr/>
              <p:nvPr/>
            </p:nvSpPr>
            <p:spPr>
              <a:xfrm>
                <a:off x="9266175" y="2519495"/>
                <a:ext cx="259660" cy="288474"/>
              </a:xfrm>
              <a:custGeom>
                <a:avLst/>
                <a:gdLst/>
                <a:ahLst/>
                <a:cxnLst>
                  <a:cxn ang="0">
                    <a:pos x="wd2" y="hd2"/>
                  </a:cxn>
                  <a:cxn ang="5400000">
                    <a:pos x="wd2" y="hd2"/>
                  </a:cxn>
                  <a:cxn ang="10800000">
                    <a:pos x="wd2" y="hd2"/>
                  </a:cxn>
                  <a:cxn ang="16200000">
                    <a:pos x="wd2" y="hd2"/>
                  </a:cxn>
                </a:cxnLst>
                <a:rect l="0" t="0" r="r" b="b"/>
                <a:pathLst>
                  <a:path w="21447" h="21600" extrusionOk="0">
                    <a:moveTo>
                      <a:pt x="21384" y="0"/>
                    </a:moveTo>
                    <a:lnTo>
                      <a:pt x="21384" y="16039"/>
                    </a:lnTo>
                    <a:cubicBezTo>
                      <a:pt x="21600" y="17374"/>
                      <a:pt x="21258" y="18734"/>
                      <a:pt x="20426" y="19852"/>
                    </a:cubicBezTo>
                    <a:cubicBezTo>
                      <a:pt x="19878" y="20588"/>
                      <a:pt x="19137" y="21189"/>
                      <a:pt x="18270" y="21600"/>
                    </a:cubicBezTo>
                    <a:lnTo>
                      <a:pt x="0" y="21600"/>
                    </a:lnTo>
                    <a:lnTo>
                      <a:pt x="0" y="95"/>
                    </a:lnTo>
                    <a:lnTo>
                      <a:pt x="21384"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0" name="is1idê"/>
              <p:cNvSpPr/>
              <p:nvPr/>
            </p:nvSpPr>
            <p:spPr>
              <a:xfrm>
                <a:off x="9884879" y="3361655"/>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1" name="ïSlïdè"/>
              <p:cNvSpPr/>
              <p:nvPr/>
            </p:nvSpPr>
            <p:spPr>
              <a:xfrm>
                <a:off x="9295722" y="3157064"/>
                <a:ext cx="189759" cy="239116"/>
              </a:xfrm>
              <a:custGeom>
                <a:avLst/>
                <a:gdLst/>
                <a:ahLst/>
                <a:cxnLst>
                  <a:cxn ang="0">
                    <a:pos x="wd2" y="hd2"/>
                  </a:cxn>
                  <a:cxn ang="5400000">
                    <a:pos x="wd2" y="hd2"/>
                  </a:cxn>
                  <a:cxn ang="10800000">
                    <a:pos x="wd2" y="hd2"/>
                  </a:cxn>
                  <a:cxn ang="16200000">
                    <a:pos x="wd2" y="hd2"/>
                  </a:cxn>
                </a:cxnLst>
                <a:rect l="0" t="0" r="r" b="b"/>
                <a:pathLst>
                  <a:path w="21600" h="21600" extrusionOk="0">
                    <a:moveTo>
                      <a:pt x="21600" y="10332"/>
                    </a:moveTo>
                    <a:lnTo>
                      <a:pt x="15510" y="21600"/>
                    </a:lnTo>
                    <a:lnTo>
                      <a:pt x="6705" y="21600"/>
                    </a:lnTo>
                    <a:lnTo>
                      <a:pt x="0" y="0"/>
                    </a:lnTo>
                    <a:lnTo>
                      <a:pt x="2160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2" name="îšlïdé"/>
              <p:cNvSpPr/>
              <p:nvPr/>
            </p:nvSpPr>
            <p:spPr>
              <a:xfrm>
                <a:off x="8822771" y="2323114"/>
                <a:ext cx="1862381" cy="131869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015" y="17555"/>
                    </a:lnTo>
                    <a:cubicBezTo>
                      <a:pt x="20937" y="17145"/>
                      <a:pt x="20815" y="16755"/>
                      <a:pt x="20653" y="16397"/>
                    </a:cubicBezTo>
                    <a:cubicBezTo>
                      <a:pt x="20424" y="15892"/>
                      <a:pt x="20120" y="15462"/>
                      <a:pt x="19762" y="15138"/>
                    </a:cubicBezTo>
                    <a:lnTo>
                      <a:pt x="0" y="0"/>
                    </a:lnTo>
                    <a:lnTo>
                      <a:pt x="40" y="13327"/>
                    </a:lnTo>
                    <a:lnTo>
                      <a:pt x="2160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23" name="ïśḻíḓe"/>
              <p:cNvSpPr/>
              <p:nvPr/>
            </p:nvSpPr>
            <p:spPr>
              <a:xfrm>
                <a:off x="8832933" y="2809035"/>
                <a:ext cx="1292808" cy="673874"/>
              </a:xfrm>
              <a:custGeom>
                <a:avLst/>
                <a:gdLst/>
                <a:ahLst/>
                <a:cxnLst>
                  <a:cxn ang="0">
                    <a:pos x="wd2" y="hd2"/>
                  </a:cxn>
                  <a:cxn ang="5400000">
                    <a:pos x="wd2" y="hd2"/>
                  </a:cxn>
                  <a:cxn ang="10800000">
                    <a:pos x="wd2" y="hd2"/>
                  </a:cxn>
                  <a:cxn ang="16200000">
                    <a:pos x="wd2" y="hd2"/>
                  </a:cxn>
                </a:cxnLst>
                <a:rect l="0" t="0" r="r" b="b"/>
                <a:pathLst>
                  <a:path w="21583" h="21600" extrusionOk="0">
                    <a:moveTo>
                      <a:pt x="21581" y="21600"/>
                    </a:moveTo>
                    <a:lnTo>
                      <a:pt x="21581" y="19488"/>
                    </a:lnTo>
                    <a:cubicBezTo>
                      <a:pt x="21600" y="18804"/>
                      <a:pt x="21495" y="18130"/>
                      <a:pt x="21283" y="17579"/>
                    </a:cubicBezTo>
                    <a:cubicBezTo>
                      <a:pt x="21119" y="17153"/>
                      <a:pt x="20898" y="16819"/>
                      <a:pt x="20644" y="16615"/>
                    </a:cubicBezTo>
                    <a:lnTo>
                      <a:pt x="0"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4" name="íṥļîde"/>
              <p:cNvSpPr/>
              <p:nvPr/>
            </p:nvSpPr>
            <p:spPr>
              <a:xfrm>
                <a:off x="9291232" y="3003700"/>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5" name="ïSlïḓe"/>
              <p:cNvSpPr/>
              <p:nvPr/>
            </p:nvSpPr>
            <p:spPr>
              <a:xfrm>
                <a:off x="9755182" y="3189937"/>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26" name="îṧ1íďè"/>
              <p:cNvSpPr/>
              <p:nvPr/>
            </p:nvSpPr>
            <p:spPr>
              <a:xfrm>
                <a:off x="7733902" y="2485227"/>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7" name="íslîḓe"/>
              <p:cNvSpPr/>
              <p:nvPr/>
            </p:nvSpPr>
            <p:spPr>
              <a:xfrm>
                <a:off x="7159518" y="2706775"/>
                <a:ext cx="190180" cy="84566"/>
              </a:xfrm>
              <a:custGeom>
                <a:avLst/>
                <a:gdLst/>
                <a:ahLst/>
                <a:cxnLst>
                  <a:cxn ang="0">
                    <a:pos x="wd2" y="hd2"/>
                  </a:cxn>
                  <a:cxn ang="5400000">
                    <a:pos x="wd2" y="hd2"/>
                  </a:cxn>
                  <a:cxn ang="10800000">
                    <a:pos x="wd2" y="hd2"/>
                  </a:cxn>
                  <a:cxn ang="16200000">
                    <a:pos x="wd2" y="hd2"/>
                  </a:cxn>
                </a:cxnLst>
                <a:rect l="0" t="0" r="r" b="b"/>
                <a:pathLst>
                  <a:path w="21600" h="21600" extrusionOk="0">
                    <a:moveTo>
                      <a:pt x="2846" y="0"/>
                    </a:moveTo>
                    <a:lnTo>
                      <a:pt x="18754" y="0"/>
                    </a:lnTo>
                    <a:cubicBezTo>
                      <a:pt x="19162" y="0"/>
                      <a:pt x="19470" y="0"/>
                      <a:pt x="19730" y="39"/>
                    </a:cubicBezTo>
                    <a:cubicBezTo>
                      <a:pt x="19991" y="78"/>
                      <a:pt x="20204" y="157"/>
                      <a:pt x="20424" y="314"/>
                    </a:cubicBezTo>
                    <a:cubicBezTo>
                      <a:pt x="20665" y="511"/>
                      <a:pt x="20880" y="822"/>
                      <a:pt x="21057" y="1220"/>
                    </a:cubicBezTo>
                    <a:cubicBezTo>
                      <a:pt x="21234" y="1618"/>
                      <a:pt x="21373" y="2102"/>
                      <a:pt x="21461" y="2644"/>
                    </a:cubicBezTo>
                    <a:cubicBezTo>
                      <a:pt x="21530" y="3138"/>
                      <a:pt x="21565" y="3619"/>
                      <a:pt x="21583" y="4208"/>
                    </a:cubicBezTo>
                    <a:cubicBezTo>
                      <a:pt x="21600" y="4798"/>
                      <a:pt x="21600" y="5496"/>
                      <a:pt x="21600" y="6428"/>
                    </a:cubicBezTo>
                    <a:lnTo>
                      <a:pt x="21600" y="15201"/>
                    </a:lnTo>
                    <a:cubicBezTo>
                      <a:pt x="21600" y="16118"/>
                      <a:pt x="21600" y="16809"/>
                      <a:pt x="21583" y="17395"/>
                    </a:cubicBezTo>
                    <a:cubicBezTo>
                      <a:pt x="21565" y="17981"/>
                      <a:pt x="21530" y="18462"/>
                      <a:pt x="21461" y="18956"/>
                    </a:cubicBezTo>
                    <a:cubicBezTo>
                      <a:pt x="21373" y="19498"/>
                      <a:pt x="21234" y="19982"/>
                      <a:pt x="21057" y="20380"/>
                    </a:cubicBezTo>
                    <a:cubicBezTo>
                      <a:pt x="20880" y="20778"/>
                      <a:pt x="20665" y="21089"/>
                      <a:pt x="20424" y="21286"/>
                    </a:cubicBezTo>
                    <a:cubicBezTo>
                      <a:pt x="20204" y="21443"/>
                      <a:pt x="19991" y="21522"/>
                      <a:pt x="19729" y="21561"/>
                    </a:cubicBezTo>
                    <a:cubicBezTo>
                      <a:pt x="19467" y="21600"/>
                      <a:pt x="19156" y="21600"/>
                      <a:pt x="18742" y="21600"/>
                    </a:cubicBezTo>
                    <a:lnTo>
                      <a:pt x="2846" y="21600"/>
                    </a:lnTo>
                    <a:cubicBezTo>
                      <a:pt x="2438" y="21600"/>
                      <a:pt x="2130" y="21600"/>
                      <a:pt x="1870" y="21561"/>
                    </a:cubicBezTo>
                    <a:cubicBezTo>
                      <a:pt x="1609" y="21522"/>
                      <a:pt x="1396" y="21443"/>
                      <a:pt x="1176" y="21286"/>
                    </a:cubicBezTo>
                    <a:cubicBezTo>
                      <a:pt x="935" y="21089"/>
                      <a:pt x="720" y="20778"/>
                      <a:pt x="543" y="20380"/>
                    </a:cubicBezTo>
                    <a:cubicBezTo>
                      <a:pt x="366" y="19982"/>
                      <a:pt x="227" y="19498"/>
                      <a:pt x="139" y="18956"/>
                    </a:cubicBezTo>
                    <a:cubicBezTo>
                      <a:pt x="70" y="18462"/>
                      <a:pt x="35" y="17981"/>
                      <a:pt x="17" y="17392"/>
                    </a:cubicBezTo>
                    <a:cubicBezTo>
                      <a:pt x="0" y="16802"/>
                      <a:pt x="0" y="16104"/>
                      <a:pt x="0" y="15172"/>
                    </a:cubicBezTo>
                    <a:lnTo>
                      <a:pt x="0" y="6399"/>
                    </a:lnTo>
                    <a:cubicBezTo>
                      <a:pt x="0" y="5482"/>
                      <a:pt x="0" y="4791"/>
                      <a:pt x="17" y="4205"/>
                    </a:cubicBezTo>
                    <a:cubicBezTo>
                      <a:pt x="35" y="3619"/>
                      <a:pt x="70" y="3138"/>
                      <a:pt x="139" y="2644"/>
                    </a:cubicBezTo>
                    <a:cubicBezTo>
                      <a:pt x="227" y="2102"/>
                      <a:pt x="366" y="1618"/>
                      <a:pt x="543" y="1220"/>
                    </a:cubicBezTo>
                    <a:cubicBezTo>
                      <a:pt x="720" y="822"/>
                      <a:pt x="935" y="511"/>
                      <a:pt x="1176" y="314"/>
                    </a:cubicBezTo>
                    <a:cubicBezTo>
                      <a:pt x="1396" y="157"/>
                      <a:pt x="1609" y="78"/>
                      <a:pt x="1871" y="39"/>
                    </a:cubicBezTo>
                    <a:cubicBezTo>
                      <a:pt x="2133" y="0"/>
                      <a:pt x="2444" y="0"/>
                      <a:pt x="2858" y="0"/>
                    </a:cubicBezTo>
                    <a:lnTo>
                      <a:pt x="2846" y="0"/>
                    </a:lnTo>
                    <a:close/>
                  </a:path>
                </a:pathLst>
              </a:custGeom>
              <a:solidFill>
                <a:srgbClr val="E8E7EA"/>
              </a:solidFill>
              <a:ln w="12700">
                <a:miter lim="400000"/>
              </a:ln>
            </p:spPr>
            <p:txBody>
              <a:bodyPr lIns="71437" tIns="71437" rIns="71437" bIns="71437" anchor="ctr"/>
              <a:lstStyle/>
              <a:p>
                <a:pPr algn="ctr">
                  <a:defRPr sz="3200" cap="none">
                    <a:solidFill>
                      <a:srgbClr val="FFFFFF"/>
                    </a:solidFill>
                  </a:defRPr>
                </a:pPr>
              </a:p>
            </p:txBody>
          </p:sp>
          <p:sp>
            <p:nvSpPr>
              <p:cNvPr id="28" name="íṡļïde"/>
              <p:cNvSpPr/>
              <p:nvPr/>
            </p:nvSpPr>
            <p:spPr>
              <a:xfrm>
                <a:off x="7699163" y="2520901"/>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29" name="îṧliḓé"/>
              <p:cNvSpPr/>
              <p:nvPr/>
            </p:nvSpPr>
            <p:spPr>
              <a:xfrm>
                <a:off x="7124779" y="2742449"/>
                <a:ext cx="259659" cy="288475"/>
              </a:xfrm>
              <a:custGeom>
                <a:avLst/>
                <a:gdLst/>
                <a:ahLst/>
                <a:cxnLst>
                  <a:cxn ang="0">
                    <a:pos x="wd2" y="hd2"/>
                  </a:cxn>
                  <a:cxn ang="5400000">
                    <a:pos x="wd2" y="hd2"/>
                  </a:cxn>
                  <a:cxn ang="10800000">
                    <a:pos x="wd2" y="hd2"/>
                  </a:cxn>
                  <a:cxn ang="16200000">
                    <a:pos x="wd2" y="hd2"/>
                  </a:cxn>
                </a:cxnLst>
                <a:rect l="0" t="0" r="r" b="b"/>
                <a:pathLst>
                  <a:path w="21447" h="21600" extrusionOk="0">
                    <a:moveTo>
                      <a:pt x="63" y="0"/>
                    </a:moveTo>
                    <a:lnTo>
                      <a:pt x="63" y="16039"/>
                    </a:lnTo>
                    <a:cubicBezTo>
                      <a:pt x="-153" y="17374"/>
                      <a:pt x="189" y="18734"/>
                      <a:pt x="1021" y="19852"/>
                    </a:cubicBezTo>
                    <a:cubicBezTo>
                      <a:pt x="1569" y="20588"/>
                      <a:pt x="2310" y="21189"/>
                      <a:pt x="3177" y="21600"/>
                    </a:cubicBezTo>
                    <a:lnTo>
                      <a:pt x="21447" y="21600"/>
                    </a:lnTo>
                    <a:lnTo>
                      <a:pt x="21447" y="95"/>
                    </a:lnTo>
                    <a:lnTo>
                      <a:pt x="63" y="0"/>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0" name="í$ḻiḓe"/>
              <p:cNvSpPr/>
              <p:nvPr/>
            </p:nvSpPr>
            <p:spPr>
              <a:xfrm>
                <a:off x="7158046" y="3365605"/>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1" name="iṧ1iḋè"/>
              <p:cNvSpPr/>
              <p:nvPr/>
            </p:nvSpPr>
            <p:spPr>
              <a:xfrm>
                <a:off x="7747650" y="3157062"/>
                <a:ext cx="189825" cy="239116"/>
              </a:xfrm>
              <a:custGeom>
                <a:avLst/>
                <a:gdLst/>
                <a:ahLst/>
                <a:cxnLst>
                  <a:cxn ang="0">
                    <a:pos x="wd2" y="hd2"/>
                  </a:cxn>
                  <a:cxn ang="5400000">
                    <a:pos x="wd2" y="hd2"/>
                  </a:cxn>
                  <a:cxn ang="10800000">
                    <a:pos x="wd2" y="hd2"/>
                  </a:cxn>
                  <a:cxn ang="16200000">
                    <a:pos x="wd2" y="hd2"/>
                  </a:cxn>
                </a:cxnLst>
                <a:rect l="0" t="0" r="r" b="b"/>
                <a:pathLst>
                  <a:path w="21600" h="21600" extrusionOk="0">
                    <a:moveTo>
                      <a:pt x="0" y="10332"/>
                    </a:moveTo>
                    <a:lnTo>
                      <a:pt x="6090" y="21600"/>
                    </a:lnTo>
                    <a:lnTo>
                      <a:pt x="14895" y="21600"/>
                    </a:lnTo>
                    <a:lnTo>
                      <a:pt x="21600" y="0"/>
                    </a:lnTo>
                    <a:lnTo>
                      <a:pt x="0" y="10332"/>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2" name="íṣľîdé"/>
              <p:cNvSpPr/>
              <p:nvPr/>
            </p:nvSpPr>
            <p:spPr>
              <a:xfrm>
                <a:off x="6546000" y="2323114"/>
                <a:ext cx="1862395" cy="131869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85" y="17555"/>
                    </a:lnTo>
                    <a:cubicBezTo>
                      <a:pt x="663" y="17145"/>
                      <a:pt x="785" y="16755"/>
                      <a:pt x="947" y="16397"/>
                    </a:cubicBezTo>
                    <a:cubicBezTo>
                      <a:pt x="1176" y="15892"/>
                      <a:pt x="1480" y="15462"/>
                      <a:pt x="1838" y="15138"/>
                    </a:cubicBezTo>
                    <a:lnTo>
                      <a:pt x="21600" y="0"/>
                    </a:lnTo>
                    <a:lnTo>
                      <a:pt x="21560" y="13327"/>
                    </a:lnTo>
                    <a:lnTo>
                      <a:pt x="0" y="21600"/>
                    </a:lnTo>
                    <a:close/>
                  </a:path>
                </a:pathLst>
              </a:custGeom>
              <a:solidFill>
                <a:srgbClr val="EBE9EC"/>
              </a:solidFill>
              <a:ln w="12700">
                <a:miter lim="400000"/>
              </a:ln>
            </p:spPr>
            <p:txBody>
              <a:bodyPr lIns="71437" tIns="71437" rIns="71437" bIns="71437" anchor="ctr"/>
              <a:lstStyle/>
              <a:p>
                <a:pPr algn="ctr">
                  <a:defRPr sz="3200" cap="none">
                    <a:solidFill>
                      <a:srgbClr val="000000"/>
                    </a:solidFill>
                  </a:defRPr>
                </a:pPr>
              </a:p>
            </p:txBody>
          </p:sp>
          <p:sp>
            <p:nvSpPr>
              <p:cNvPr id="33" name="ïṣḷîḋé"/>
              <p:cNvSpPr/>
              <p:nvPr/>
            </p:nvSpPr>
            <p:spPr>
              <a:xfrm>
                <a:off x="7124996" y="2809035"/>
                <a:ext cx="1292379" cy="673874"/>
              </a:xfrm>
              <a:custGeom>
                <a:avLst/>
                <a:gdLst/>
                <a:ahLst/>
                <a:cxnLst>
                  <a:cxn ang="0">
                    <a:pos x="wd2" y="hd2"/>
                  </a:cxn>
                  <a:cxn ang="5400000">
                    <a:pos x="wd2" y="hd2"/>
                  </a:cxn>
                  <a:cxn ang="10800000">
                    <a:pos x="wd2" y="hd2"/>
                  </a:cxn>
                  <a:cxn ang="16200000">
                    <a:pos x="wd2" y="hd2"/>
                  </a:cxn>
                </a:cxnLst>
                <a:rect l="0" t="0" r="r" b="b"/>
                <a:pathLst>
                  <a:path w="21583" h="21600" extrusionOk="0">
                    <a:moveTo>
                      <a:pt x="2" y="21600"/>
                    </a:moveTo>
                    <a:lnTo>
                      <a:pt x="2" y="19488"/>
                    </a:lnTo>
                    <a:cubicBezTo>
                      <a:pt x="-17" y="18804"/>
                      <a:pt x="88" y="18130"/>
                      <a:pt x="300" y="17579"/>
                    </a:cubicBezTo>
                    <a:cubicBezTo>
                      <a:pt x="464" y="17153"/>
                      <a:pt x="685" y="16819"/>
                      <a:pt x="939" y="16615"/>
                    </a:cubicBezTo>
                    <a:lnTo>
                      <a:pt x="21583" y="0"/>
                    </a:lnTo>
                  </a:path>
                </a:pathLst>
              </a:cu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4" name="ís1iḋê"/>
              <p:cNvSpPr/>
              <p:nvPr/>
            </p:nvSpPr>
            <p:spPr>
              <a:xfrm>
                <a:off x="7548929" y="3173526"/>
                <a:ext cx="1" cy="19716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5" name="ïŝ1ídé"/>
              <p:cNvSpPr/>
              <p:nvPr/>
            </p:nvSpPr>
            <p:spPr>
              <a:xfrm>
                <a:off x="7950612" y="2995495"/>
                <a:ext cx="1" cy="262354"/>
              </a:xfrm>
              <a:prstGeom prst="line">
                <a:avLst/>
              </a:prstGeom>
              <a:ln w="25400">
                <a:solidFill>
                  <a:srgbClr val="D3D2D4"/>
                </a:solidFill>
                <a:miter lim="400000"/>
              </a:ln>
            </p:spPr>
            <p:txBody>
              <a:bodyPr lIns="71437" tIns="71437" rIns="71437" bIns="71437" anchor="ctr"/>
              <a:lstStyle/>
              <a:p>
                <a:pPr algn="ctr">
                  <a:defRPr sz="3200" cap="none">
                    <a:solidFill>
                      <a:srgbClr val="000000"/>
                    </a:solidFill>
                  </a:defRPr>
                </a:pPr>
              </a:p>
            </p:txBody>
          </p:sp>
          <p:sp>
            <p:nvSpPr>
              <p:cNvPr id="36" name="íSliḑe"/>
              <p:cNvSpPr/>
              <p:nvPr/>
            </p:nvSpPr>
            <p:spPr>
              <a:xfrm>
                <a:off x="7795486" y="4216013"/>
                <a:ext cx="801180" cy="713922"/>
              </a:xfrm>
              <a:custGeom>
                <a:avLst/>
                <a:gdLst/>
                <a:ahLst/>
                <a:cxnLst>
                  <a:cxn ang="0">
                    <a:pos x="wd2" y="hd2"/>
                  </a:cxn>
                  <a:cxn ang="5400000">
                    <a:pos x="wd2" y="hd2"/>
                  </a:cxn>
                  <a:cxn ang="10800000">
                    <a:pos x="wd2" y="hd2"/>
                  </a:cxn>
                  <a:cxn ang="16200000">
                    <a:pos x="wd2" y="hd2"/>
                  </a:cxn>
                </a:cxnLst>
                <a:rect l="0" t="0" r="r" b="b"/>
                <a:pathLst>
                  <a:path w="21600" h="21600" extrusionOk="0">
                    <a:moveTo>
                      <a:pt x="17411" y="798"/>
                    </a:moveTo>
                    <a:lnTo>
                      <a:pt x="3277" y="9980"/>
                    </a:lnTo>
                    <a:cubicBezTo>
                      <a:pt x="2213" y="10656"/>
                      <a:pt x="1341" y="11655"/>
                      <a:pt x="760" y="12863"/>
                    </a:cubicBezTo>
                    <a:cubicBezTo>
                      <a:pt x="317" y="13787"/>
                      <a:pt x="57" y="14807"/>
                      <a:pt x="0" y="15854"/>
                    </a:cubicBezTo>
                    <a:lnTo>
                      <a:pt x="0" y="20589"/>
                    </a:lnTo>
                    <a:cubicBezTo>
                      <a:pt x="27" y="20866"/>
                      <a:pt x="144" y="21123"/>
                      <a:pt x="330" y="21310"/>
                    </a:cubicBezTo>
                    <a:cubicBezTo>
                      <a:pt x="509" y="21491"/>
                      <a:pt x="741" y="21594"/>
                      <a:pt x="983" y="21600"/>
                    </a:cubicBezTo>
                    <a:lnTo>
                      <a:pt x="21600" y="14621"/>
                    </a:lnTo>
                    <a:lnTo>
                      <a:pt x="21600" y="0"/>
                    </a:lnTo>
                    <a:lnTo>
                      <a:pt x="17411"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7" name="iṡ1íḍè"/>
              <p:cNvSpPr/>
              <p:nvPr/>
            </p:nvSpPr>
            <p:spPr>
              <a:xfrm>
                <a:off x="8634958" y="4216013"/>
                <a:ext cx="801181" cy="713922"/>
              </a:xfrm>
              <a:custGeom>
                <a:avLst/>
                <a:gdLst/>
                <a:ahLst/>
                <a:cxnLst>
                  <a:cxn ang="0">
                    <a:pos x="wd2" y="hd2"/>
                  </a:cxn>
                  <a:cxn ang="5400000">
                    <a:pos x="wd2" y="hd2"/>
                  </a:cxn>
                  <a:cxn ang="10800000">
                    <a:pos x="wd2" y="hd2"/>
                  </a:cxn>
                  <a:cxn ang="16200000">
                    <a:pos x="wd2" y="hd2"/>
                  </a:cxn>
                </a:cxnLst>
                <a:rect l="0" t="0" r="r" b="b"/>
                <a:pathLst>
                  <a:path w="21600" h="21600" extrusionOk="0">
                    <a:moveTo>
                      <a:pt x="4189" y="798"/>
                    </a:moveTo>
                    <a:lnTo>
                      <a:pt x="18323" y="9980"/>
                    </a:lnTo>
                    <a:cubicBezTo>
                      <a:pt x="19387" y="10656"/>
                      <a:pt x="20259" y="11655"/>
                      <a:pt x="20840" y="12863"/>
                    </a:cubicBezTo>
                    <a:cubicBezTo>
                      <a:pt x="21283" y="13787"/>
                      <a:pt x="21543" y="14807"/>
                      <a:pt x="21600" y="15854"/>
                    </a:cubicBezTo>
                    <a:lnTo>
                      <a:pt x="21600" y="20589"/>
                    </a:lnTo>
                    <a:cubicBezTo>
                      <a:pt x="21573" y="20866"/>
                      <a:pt x="21456" y="21123"/>
                      <a:pt x="21270" y="21310"/>
                    </a:cubicBezTo>
                    <a:cubicBezTo>
                      <a:pt x="21091" y="21491"/>
                      <a:pt x="20859" y="21594"/>
                      <a:pt x="20617" y="21600"/>
                    </a:cubicBezTo>
                    <a:lnTo>
                      <a:pt x="0" y="14621"/>
                    </a:lnTo>
                    <a:lnTo>
                      <a:pt x="0" y="0"/>
                    </a:lnTo>
                    <a:lnTo>
                      <a:pt x="4189" y="798"/>
                    </a:lnTo>
                    <a:close/>
                  </a:path>
                </a:pathLst>
              </a:custGeom>
              <a:solidFill>
                <a:srgbClr val="C5C4C6"/>
              </a:solidFill>
              <a:ln w="12700">
                <a:miter lim="400000"/>
              </a:ln>
            </p:spPr>
            <p:txBody>
              <a:bodyPr lIns="71437" tIns="71437" rIns="71437" bIns="71437" anchor="ctr"/>
              <a:lstStyle/>
              <a:p>
                <a:pPr algn="ctr">
                  <a:defRPr sz="3200" cap="none">
                    <a:solidFill>
                      <a:srgbClr val="000000"/>
                    </a:solidFill>
                  </a:defRPr>
                </a:pPr>
              </a:p>
            </p:txBody>
          </p:sp>
          <p:sp>
            <p:nvSpPr>
              <p:cNvPr id="38" name="îsḷîḋe"/>
              <p:cNvSpPr/>
              <p:nvPr/>
            </p:nvSpPr>
            <p:spPr>
              <a:xfrm>
                <a:off x="7801877" y="4290712"/>
                <a:ext cx="672049" cy="4516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76" y="20037"/>
                      <a:pt x="1300" y="18605"/>
                      <a:pt x="2150" y="17349"/>
                    </a:cubicBezTo>
                    <a:cubicBezTo>
                      <a:pt x="3001" y="16092"/>
                      <a:pt x="3970" y="15024"/>
                      <a:pt x="5026" y="14178"/>
                    </a:cubicBezTo>
                    <a:lnTo>
                      <a:pt x="2160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39" name="ïṧḻíḓé"/>
              <p:cNvSpPr/>
              <p:nvPr/>
            </p:nvSpPr>
            <p:spPr>
              <a:xfrm>
                <a:off x="8754031" y="4290712"/>
                <a:ext cx="672118" cy="45161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024" y="20037"/>
                      <a:pt x="20300" y="18605"/>
                      <a:pt x="19450" y="17349"/>
                    </a:cubicBezTo>
                    <a:cubicBezTo>
                      <a:pt x="18599" y="16092"/>
                      <a:pt x="17630" y="15024"/>
                      <a:pt x="16574" y="14178"/>
                    </a:cubicBezTo>
                    <a:lnTo>
                      <a:pt x="0" y="0"/>
                    </a:lnTo>
                  </a:path>
                </a:pathLst>
              </a:custGeom>
              <a:ln w="25400">
                <a:solidFill>
                  <a:srgbClr val="B5B4B6"/>
                </a:solidFill>
                <a:miter lim="400000"/>
              </a:ln>
            </p:spPr>
            <p:txBody>
              <a:bodyPr lIns="71437" tIns="71437" rIns="71437" bIns="71437" anchor="ctr"/>
              <a:lstStyle/>
              <a:p>
                <a:pPr algn="ctr">
                  <a:defRPr sz="3200" cap="none">
                    <a:solidFill>
                      <a:srgbClr val="000000"/>
                    </a:solidFill>
                  </a:defRPr>
                </a:pPr>
              </a:p>
            </p:txBody>
          </p:sp>
          <p:sp>
            <p:nvSpPr>
              <p:cNvPr id="40" name="işļidé"/>
              <p:cNvSpPr/>
              <p:nvPr/>
            </p:nvSpPr>
            <p:spPr>
              <a:xfrm>
                <a:off x="8399219" y="1028700"/>
                <a:ext cx="434745" cy="3504387"/>
              </a:xfrm>
              <a:custGeom>
                <a:avLst/>
                <a:gdLst/>
                <a:ahLst/>
                <a:cxnLst>
                  <a:cxn ang="0">
                    <a:pos x="wd2" y="hd2"/>
                  </a:cxn>
                  <a:cxn ang="5400000">
                    <a:pos x="wd2" y="hd2"/>
                  </a:cxn>
                  <a:cxn ang="10800000">
                    <a:pos x="wd2" y="hd2"/>
                  </a:cxn>
                  <a:cxn ang="16200000">
                    <a:pos x="wd2" y="hd2"/>
                  </a:cxn>
                </a:cxnLst>
                <a:rect l="0" t="0" r="r" b="b"/>
                <a:pathLst>
                  <a:path w="21089" h="21600" extrusionOk="0">
                    <a:moveTo>
                      <a:pt x="8804" y="100"/>
                    </a:moveTo>
                    <a:cubicBezTo>
                      <a:pt x="8060" y="166"/>
                      <a:pt x="7413" y="247"/>
                      <a:pt x="6794" y="331"/>
                    </a:cubicBezTo>
                    <a:cubicBezTo>
                      <a:pt x="5555" y="498"/>
                      <a:pt x="4420" y="677"/>
                      <a:pt x="3459" y="872"/>
                    </a:cubicBezTo>
                    <a:cubicBezTo>
                      <a:pt x="949" y="1383"/>
                      <a:pt x="-246" y="1981"/>
                      <a:pt x="42" y="2583"/>
                    </a:cubicBezTo>
                    <a:lnTo>
                      <a:pt x="42" y="18187"/>
                    </a:lnTo>
                    <a:cubicBezTo>
                      <a:pt x="7" y="18787"/>
                      <a:pt x="845" y="19383"/>
                      <a:pt x="2515" y="19945"/>
                    </a:cubicBezTo>
                    <a:cubicBezTo>
                      <a:pt x="4349" y="20561"/>
                      <a:pt x="7148" y="21125"/>
                      <a:pt x="10744" y="21600"/>
                    </a:cubicBezTo>
                    <a:cubicBezTo>
                      <a:pt x="14247" y="21129"/>
                      <a:pt x="16962" y="20572"/>
                      <a:pt x="18727" y="19964"/>
                    </a:cubicBezTo>
                    <a:cubicBezTo>
                      <a:pt x="20421" y="19380"/>
                      <a:pt x="21205" y="18760"/>
                      <a:pt x="21035" y="18138"/>
                    </a:cubicBezTo>
                    <a:lnTo>
                      <a:pt x="21035" y="2541"/>
                    </a:lnTo>
                    <a:cubicBezTo>
                      <a:pt x="21354" y="1955"/>
                      <a:pt x="20265" y="1369"/>
                      <a:pt x="17913" y="863"/>
                    </a:cubicBezTo>
                    <a:cubicBezTo>
                      <a:pt x="17038" y="675"/>
                      <a:pt x="15998" y="500"/>
                      <a:pt x="14879" y="334"/>
                    </a:cubicBezTo>
                    <a:cubicBezTo>
                      <a:pt x="14319" y="251"/>
                      <a:pt x="13737" y="169"/>
                      <a:pt x="13045" y="104"/>
                    </a:cubicBezTo>
                    <a:cubicBezTo>
                      <a:pt x="12412" y="45"/>
                      <a:pt x="11698" y="1"/>
                      <a:pt x="10935" y="0"/>
                    </a:cubicBezTo>
                    <a:cubicBezTo>
                      <a:pt x="10173" y="0"/>
                      <a:pt x="9452" y="43"/>
                      <a:pt x="8804" y="100"/>
                    </a:cubicBez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sp>
            <p:nvSpPr>
              <p:cNvPr id="41" name="iSļïḋe"/>
              <p:cNvSpPr/>
              <p:nvPr/>
            </p:nvSpPr>
            <p:spPr>
              <a:xfrm>
                <a:off x="8583847" y="4044269"/>
                <a:ext cx="65506" cy="97417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3433" y="0"/>
                      <a:pt x="15079" y="0"/>
                      <a:pt x="16666" y="32"/>
                    </a:cubicBezTo>
                    <a:cubicBezTo>
                      <a:pt x="17724" y="55"/>
                      <a:pt x="18668" y="94"/>
                      <a:pt x="19433" y="146"/>
                    </a:cubicBezTo>
                    <a:cubicBezTo>
                      <a:pt x="20199" y="197"/>
                      <a:pt x="20786" y="261"/>
                      <a:pt x="21131" y="332"/>
                    </a:cubicBezTo>
                    <a:cubicBezTo>
                      <a:pt x="21365" y="385"/>
                      <a:pt x="21483" y="439"/>
                      <a:pt x="21541" y="503"/>
                    </a:cubicBezTo>
                    <a:cubicBezTo>
                      <a:pt x="21600" y="566"/>
                      <a:pt x="21600" y="638"/>
                      <a:pt x="21600" y="726"/>
                    </a:cubicBezTo>
                    <a:lnTo>
                      <a:pt x="21600" y="20874"/>
                    </a:lnTo>
                    <a:cubicBezTo>
                      <a:pt x="21600" y="20962"/>
                      <a:pt x="21600" y="21034"/>
                      <a:pt x="21541" y="21097"/>
                    </a:cubicBezTo>
                    <a:cubicBezTo>
                      <a:pt x="21483" y="21161"/>
                      <a:pt x="21365" y="21215"/>
                      <a:pt x="21131" y="21268"/>
                    </a:cubicBezTo>
                    <a:cubicBezTo>
                      <a:pt x="20786" y="21339"/>
                      <a:pt x="20199" y="21403"/>
                      <a:pt x="19433" y="21454"/>
                    </a:cubicBezTo>
                    <a:cubicBezTo>
                      <a:pt x="18668" y="21506"/>
                      <a:pt x="17724" y="21545"/>
                      <a:pt x="16666" y="21568"/>
                    </a:cubicBezTo>
                    <a:cubicBezTo>
                      <a:pt x="15079" y="21600"/>
                      <a:pt x="13433" y="21600"/>
                      <a:pt x="10800" y="21600"/>
                    </a:cubicBezTo>
                    <a:cubicBezTo>
                      <a:pt x="8167" y="21600"/>
                      <a:pt x="6521" y="21600"/>
                      <a:pt x="4934" y="21568"/>
                    </a:cubicBezTo>
                    <a:cubicBezTo>
                      <a:pt x="3876" y="21545"/>
                      <a:pt x="2932" y="21506"/>
                      <a:pt x="2167" y="21454"/>
                    </a:cubicBezTo>
                    <a:cubicBezTo>
                      <a:pt x="1401" y="21403"/>
                      <a:pt x="814" y="21339"/>
                      <a:pt x="469" y="21268"/>
                    </a:cubicBezTo>
                    <a:cubicBezTo>
                      <a:pt x="235" y="21215"/>
                      <a:pt x="117" y="21161"/>
                      <a:pt x="59" y="21097"/>
                    </a:cubicBezTo>
                    <a:cubicBezTo>
                      <a:pt x="0" y="21034"/>
                      <a:pt x="0" y="20962"/>
                      <a:pt x="0" y="20874"/>
                    </a:cubicBezTo>
                    <a:lnTo>
                      <a:pt x="0" y="726"/>
                    </a:lnTo>
                    <a:cubicBezTo>
                      <a:pt x="0" y="638"/>
                      <a:pt x="0" y="566"/>
                      <a:pt x="59" y="503"/>
                    </a:cubicBezTo>
                    <a:cubicBezTo>
                      <a:pt x="117" y="439"/>
                      <a:pt x="235" y="385"/>
                      <a:pt x="469" y="332"/>
                    </a:cubicBezTo>
                    <a:cubicBezTo>
                      <a:pt x="814" y="261"/>
                      <a:pt x="1401" y="197"/>
                      <a:pt x="2167" y="146"/>
                    </a:cubicBezTo>
                    <a:cubicBezTo>
                      <a:pt x="2932" y="94"/>
                      <a:pt x="3876" y="55"/>
                      <a:pt x="4934" y="32"/>
                    </a:cubicBezTo>
                    <a:cubicBezTo>
                      <a:pt x="6521" y="0"/>
                      <a:pt x="8167" y="0"/>
                      <a:pt x="10800" y="0"/>
                    </a:cubicBezTo>
                    <a:close/>
                  </a:path>
                </a:pathLst>
              </a:custGeom>
              <a:solidFill>
                <a:srgbClr val="E5E3E6"/>
              </a:solidFill>
              <a:ln w="12700">
                <a:miter lim="400000"/>
              </a:ln>
            </p:spPr>
            <p:txBody>
              <a:bodyPr lIns="71437" tIns="71437" rIns="71437" bIns="71437" anchor="ctr"/>
              <a:lstStyle/>
              <a:p>
                <a:pPr algn="ctr">
                  <a:defRPr sz="3200" cap="none">
                    <a:solidFill>
                      <a:srgbClr val="FFFFFF"/>
                    </a:solidFill>
                  </a:defRPr>
                </a:pPr>
              </a:p>
            </p:txBody>
          </p:sp>
          <p:sp>
            <p:nvSpPr>
              <p:cNvPr id="42" name="íṣ1îḑê"/>
              <p:cNvSpPr/>
              <p:nvPr/>
            </p:nvSpPr>
            <p:spPr>
              <a:xfrm>
                <a:off x="8440695" y="1186538"/>
                <a:ext cx="352400" cy="138652"/>
              </a:xfrm>
              <a:custGeom>
                <a:avLst/>
                <a:gdLst/>
                <a:ahLst/>
                <a:cxnLst>
                  <a:cxn ang="0">
                    <a:pos x="wd2" y="hd2"/>
                  </a:cxn>
                  <a:cxn ang="5400000">
                    <a:pos x="wd2" y="hd2"/>
                  </a:cxn>
                  <a:cxn ang="10800000">
                    <a:pos x="wd2" y="hd2"/>
                  </a:cxn>
                  <a:cxn ang="16200000">
                    <a:pos x="wd2" y="hd2"/>
                  </a:cxn>
                </a:cxnLst>
                <a:rect l="0" t="0" r="r" b="b"/>
                <a:pathLst>
                  <a:path w="21600" h="21483" extrusionOk="0">
                    <a:moveTo>
                      <a:pt x="0" y="21483"/>
                    </a:moveTo>
                    <a:cubicBezTo>
                      <a:pt x="1199" y="8970"/>
                      <a:pt x="5608" y="118"/>
                      <a:pt x="10701" y="1"/>
                    </a:cubicBezTo>
                    <a:cubicBezTo>
                      <a:pt x="15848" y="-117"/>
                      <a:pt x="20355" y="8701"/>
                      <a:pt x="21600" y="21324"/>
                    </a:cubicBezTo>
                    <a:cubicBezTo>
                      <a:pt x="18521" y="14939"/>
                      <a:pt x="14651" y="11495"/>
                      <a:pt x="10669" y="11594"/>
                    </a:cubicBezTo>
                    <a:cubicBezTo>
                      <a:pt x="6769" y="11691"/>
                      <a:pt x="3001" y="15183"/>
                      <a:pt x="0" y="21483"/>
                    </a:cubicBezTo>
                    <a:close/>
                  </a:path>
                </a:pathLst>
              </a:custGeom>
              <a:solidFill>
                <a:schemeClr val="tx2"/>
              </a:solidFill>
              <a:ln w="12700">
                <a:miter lim="400000"/>
              </a:ln>
            </p:spPr>
            <p:txBody>
              <a:bodyPr lIns="71437" tIns="71437" rIns="71437" bIns="71437" anchor="ctr"/>
              <a:lstStyle/>
              <a:p>
                <a:pPr algn="ctr">
                  <a:defRPr sz="3200" cap="none">
                    <a:solidFill>
                      <a:srgbClr val="000000"/>
                    </a:solidFill>
                  </a:defRPr>
                </a:pPr>
              </a:p>
            </p:txBody>
          </p:sp>
          <p:grpSp>
            <p:nvGrpSpPr>
              <p:cNvPr id="43" name="iṣ1ide"/>
              <p:cNvGrpSpPr/>
              <p:nvPr/>
            </p:nvGrpSpPr>
            <p:grpSpPr>
              <a:xfrm>
                <a:off x="8440707" y="1564747"/>
                <a:ext cx="351038" cy="2262318"/>
                <a:chOff x="0" y="0"/>
                <a:chExt cx="543321" cy="3501526"/>
              </a:xfrm>
              <a:solidFill>
                <a:schemeClr val="bg1">
                  <a:lumMod val="65000"/>
                </a:schemeClr>
              </a:solidFill>
            </p:grpSpPr>
            <p:sp>
              <p:nvSpPr>
                <p:cNvPr id="51" name="îsḷîḑe"/>
                <p:cNvSpPr/>
                <p:nvPr/>
              </p:nvSpPr>
              <p:spPr>
                <a:xfrm>
                  <a:off x="0"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2" name="íṡľiḑè"/>
                <p:cNvSpPr/>
                <p:nvPr/>
              </p:nvSpPr>
              <p:spPr>
                <a:xfrm>
                  <a:off x="0"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3" name="îSlîdé"/>
                <p:cNvSpPr/>
                <p:nvPr/>
              </p:nvSpPr>
              <p:spPr>
                <a:xfrm>
                  <a:off x="0"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4" name="íṧlídè"/>
                <p:cNvSpPr/>
                <p:nvPr/>
              </p:nvSpPr>
              <p:spPr>
                <a:xfrm>
                  <a:off x="0"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5" name="ïṧḻîdé"/>
                <p:cNvSpPr/>
                <p:nvPr/>
              </p:nvSpPr>
              <p:spPr>
                <a:xfrm>
                  <a:off x="0"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6" name="ïslïḑé"/>
                <p:cNvSpPr/>
                <p:nvPr/>
              </p:nvSpPr>
              <p:spPr>
                <a:xfrm>
                  <a:off x="0"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7" name="ïṥľîďé"/>
                <p:cNvSpPr/>
                <p:nvPr/>
              </p:nvSpPr>
              <p:spPr>
                <a:xfrm>
                  <a:off x="0"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8" name="isľide"/>
                <p:cNvSpPr/>
                <p:nvPr/>
              </p:nvSpPr>
              <p:spPr>
                <a:xfrm>
                  <a:off x="0"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9" name="îšľîḋé"/>
                <p:cNvSpPr/>
                <p:nvPr/>
              </p:nvSpPr>
              <p:spPr>
                <a:xfrm>
                  <a:off x="0"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0" name="î$ḻíḑé"/>
                <p:cNvSpPr/>
                <p:nvPr/>
              </p:nvSpPr>
              <p:spPr>
                <a:xfrm>
                  <a:off x="485775" y="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1" name="iṣľïdè"/>
                <p:cNvSpPr/>
                <p:nvPr/>
              </p:nvSpPr>
              <p:spPr>
                <a:xfrm>
                  <a:off x="485775" y="1174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2" name="iŝľîḑé"/>
                <p:cNvSpPr/>
                <p:nvPr/>
              </p:nvSpPr>
              <p:spPr>
                <a:xfrm>
                  <a:off x="485775" y="2349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3" name="išḻîḍe"/>
                <p:cNvSpPr/>
                <p:nvPr/>
              </p:nvSpPr>
              <p:spPr>
                <a:xfrm>
                  <a:off x="485775" y="3524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4" name="ïŝḷîďe"/>
                <p:cNvSpPr/>
                <p:nvPr/>
              </p:nvSpPr>
              <p:spPr>
                <a:xfrm>
                  <a:off x="485775" y="4699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5" name="iṩḻîḍè"/>
                <p:cNvSpPr/>
                <p:nvPr/>
              </p:nvSpPr>
              <p:spPr>
                <a:xfrm>
                  <a:off x="485775" y="58737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6" name="îṥḻïḍè"/>
                <p:cNvSpPr/>
                <p:nvPr/>
              </p:nvSpPr>
              <p:spPr>
                <a:xfrm>
                  <a:off x="485775" y="70485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7" name="í$1ïḋè"/>
                <p:cNvSpPr/>
                <p:nvPr/>
              </p:nvSpPr>
              <p:spPr>
                <a:xfrm>
                  <a:off x="485775" y="822325"/>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8" name="îslïḍè"/>
                <p:cNvSpPr/>
                <p:nvPr/>
              </p:nvSpPr>
              <p:spPr>
                <a:xfrm>
                  <a:off x="485775" y="939800"/>
                  <a:ext cx="56394"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69" name="ïSḻïḍê"/>
                <p:cNvSpPr/>
                <p:nvPr/>
              </p:nvSpPr>
              <p:spPr>
                <a:xfrm>
                  <a:off x="1151"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0" name="ïṩḷiḓé"/>
                <p:cNvSpPr/>
                <p:nvPr/>
              </p:nvSpPr>
              <p:spPr>
                <a:xfrm>
                  <a:off x="1151"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1" name="îṡľiďe"/>
                <p:cNvSpPr/>
                <p:nvPr/>
              </p:nvSpPr>
              <p:spPr>
                <a:xfrm>
                  <a:off x="1151"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2" name="î$ļîḋe"/>
                <p:cNvSpPr/>
                <p:nvPr/>
              </p:nvSpPr>
              <p:spPr>
                <a:xfrm>
                  <a:off x="1151"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3" name="işľíďê"/>
                <p:cNvSpPr/>
                <p:nvPr/>
              </p:nvSpPr>
              <p:spPr>
                <a:xfrm>
                  <a:off x="1151"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4" name="ï$ḻíďè"/>
                <p:cNvSpPr/>
                <p:nvPr/>
              </p:nvSpPr>
              <p:spPr>
                <a:xfrm>
                  <a:off x="1151"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5" name="íṧ1ïďê"/>
                <p:cNvSpPr/>
                <p:nvPr/>
              </p:nvSpPr>
              <p:spPr>
                <a:xfrm>
                  <a:off x="1151"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6" name="î$ľíḍê"/>
                <p:cNvSpPr/>
                <p:nvPr/>
              </p:nvSpPr>
              <p:spPr>
                <a:xfrm>
                  <a:off x="1151"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7" name="iṥlide"/>
                <p:cNvSpPr/>
                <p:nvPr/>
              </p:nvSpPr>
              <p:spPr>
                <a:xfrm>
                  <a:off x="1151"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8" name="ïsḷïďè"/>
                <p:cNvSpPr/>
                <p:nvPr/>
              </p:nvSpPr>
              <p:spPr>
                <a:xfrm>
                  <a:off x="486926" y="12461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79" name="íṣļïḋé"/>
                <p:cNvSpPr/>
                <p:nvPr/>
              </p:nvSpPr>
              <p:spPr>
                <a:xfrm>
                  <a:off x="486926" y="13635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0" name="î$ļiḓe"/>
                <p:cNvSpPr/>
                <p:nvPr/>
              </p:nvSpPr>
              <p:spPr>
                <a:xfrm>
                  <a:off x="486926" y="14810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1" name="ïŝľîďe"/>
                <p:cNvSpPr/>
                <p:nvPr/>
              </p:nvSpPr>
              <p:spPr>
                <a:xfrm>
                  <a:off x="486926" y="15985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2" name="ïŝļîḋè"/>
                <p:cNvSpPr/>
                <p:nvPr/>
              </p:nvSpPr>
              <p:spPr>
                <a:xfrm>
                  <a:off x="486926" y="17160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3" name="íŝ1ïḑé"/>
                <p:cNvSpPr/>
                <p:nvPr/>
              </p:nvSpPr>
              <p:spPr>
                <a:xfrm>
                  <a:off x="486926" y="183349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4" name="îŝḻîḑe"/>
                <p:cNvSpPr/>
                <p:nvPr/>
              </p:nvSpPr>
              <p:spPr>
                <a:xfrm>
                  <a:off x="486926" y="195097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5" name="íŝḻïḑe"/>
                <p:cNvSpPr/>
                <p:nvPr/>
              </p:nvSpPr>
              <p:spPr>
                <a:xfrm>
                  <a:off x="486926" y="2068449"/>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6" name="íşḻiḋè"/>
                <p:cNvSpPr/>
                <p:nvPr/>
              </p:nvSpPr>
              <p:spPr>
                <a:xfrm>
                  <a:off x="486926" y="2185924"/>
                  <a:ext cx="56395" cy="56395"/>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7" name="ï$lïďe"/>
                <p:cNvSpPr/>
                <p:nvPr/>
              </p:nvSpPr>
              <p:spPr>
                <a:xfrm>
                  <a:off x="1151"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8" name="ïŝliḍé"/>
                <p:cNvSpPr/>
                <p:nvPr/>
              </p:nvSpPr>
              <p:spPr>
                <a:xfrm>
                  <a:off x="1151"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89" name="íşļïḑe"/>
                <p:cNvSpPr/>
                <p:nvPr/>
              </p:nvSpPr>
              <p:spPr>
                <a:xfrm>
                  <a:off x="1151"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0" name="íś1iḋè"/>
                <p:cNvSpPr/>
                <p:nvPr/>
              </p:nvSpPr>
              <p:spPr>
                <a:xfrm>
                  <a:off x="1151"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1" name="iş1íḍè"/>
                <p:cNvSpPr/>
                <p:nvPr/>
              </p:nvSpPr>
              <p:spPr>
                <a:xfrm>
                  <a:off x="1151"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2" name="îśľîďè"/>
                <p:cNvSpPr/>
                <p:nvPr/>
              </p:nvSpPr>
              <p:spPr>
                <a:xfrm>
                  <a:off x="1151"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3" name="îṧḷîḓê"/>
                <p:cNvSpPr/>
                <p:nvPr/>
              </p:nvSpPr>
              <p:spPr>
                <a:xfrm>
                  <a:off x="1151"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4" name="ï$líḋé"/>
                <p:cNvSpPr/>
                <p:nvPr/>
              </p:nvSpPr>
              <p:spPr>
                <a:xfrm>
                  <a:off x="1151"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5" name="îṩľïďê"/>
                <p:cNvSpPr/>
                <p:nvPr/>
              </p:nvSpPr>
              <p:spPr>
                <a:xfrm>
                  <a:off x="1151"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6" name="iŝḻïḑê"/>
                <p:cNvSpPr/>
                <p:nvPr/>
              </p:nvSpPr>
              <p:spPr>
                <a:xfrm>
                  <a:off x="486926" y="25053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7" name="iṩlïḑe"/>
                <p:cNvSpPr/>
                <p:nvPr/>
              </p:nvSpPr>
              <p:spPr>
                <a:xfrm>
                  <a:off x="486926" y="26228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8" name="iṧ1íḍê"/>
                <p:cNvSpPr/>
                <p:nvPr/>
              </p:nvSpPr>
              <p:spPr>
                <a:xfrm>
                  <a:off x="486926" y="27402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99" name="íŝļíḋe"/>
                <p:cNvSpPr/>
                <p:nvPr/>
              </p:nvSpPr>
              <p:spPr>
                <a:xfrm>
                  <a:off x="486926" y="28577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0" name="ïṧḷíďê"/>
                <p:cNvSpPr/>
                <p:nvPr/>
              </p:nvSpPr>
              <p:spPr>
                <a:xfrm>
                  <a:off x="486926" y="29752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1" name="ïŝľíḑe"/>
                <p:cNvSpPr/>
                <p:nvPr/>
              </p:nvSpPr>
              <p:spPr>
                <a:xfrm>
                  <a:off x="486926" y="309270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2" name="íṣ1îḍè"/>
                <p:cNvSpPr/>
                <p:nvPr/>
              </p:nvSpPr>
              <p:spPr>
                <a:xfrm>
                  <a:off x="486926" y="321018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3" name="îšļidé"/>
                <p:cNvSpPr/>
                <p:nvPr/>
              </p:nvSpPr>
              <p:spPr>
                <a:xfrm>
                  <a:off x="486926" y="3327657"/>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104" name="îś1îḑè"/>
                <p:cNvSpPr/>
                <p:nvPr/>
              </p:nvSpPr>
              <p:spPr>
                <a:xfrm>
                  <a:off x="486926" y="3445132"/>
                  <a:ext cx="56395" cy="56394"/>
                </a:xfrm>
                <a:prstGeom prst="ellipse">
                  <a:avLst/>
                </a:pr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nvGrpSpPr>
              <p:cNvPr id="44" name="íŝlîdè"/>
              <p:cNvGrpSpPr/>
              <p:nvPr/>
            </p:nvGrpSpPr>
            <p:grpSpPr>
              <a:xfrm>
                <a:off x="9189362" y="3615910"/>
                <a:ext cx="785931" cy="766320"/>
                <a:chOff x="0" y="0"/>
                <a:chExt cx="1216418" cy="1186066"/>
              </a:xfrm>
              <a:solidFill>
                <a:schemeClr val="tx2">
                  <a:lumMod val="20000"/>
                  <a:lumOff val="80000"/>
                </a:schemeClr>
              </a:solidFill>
            </p:grpSpPr>
            <p:sp>
              <p:nvSpPr>
                <p:cNvPr id="45" name="íşľïďê"/>
                <p:cNvSpPr/>
                <p:nvPr/>
              </p:nvSpPr>
              <p:spPr>
                <a:xfrm>
                  <a:off x="0" y="0"/>
                  <a:ext cx="639801" cy="1186066"/>
                </a:xfrm>
                <a:custGeom>
                  <a:avLst/>
                  <a:gdLst/>
                  <a:ahLst/>
                  <a:cxnLst>
                    <a:cxn ang="0">
                      <a:pos x="wd2" y="hd2"/>
                    </a:cxn>
                    <a:cxn ang="5400000">
                      <a:pos x="wd2" y="hd2"/>
                    </a:cxn>
                    <a:cxn ang="10800000">
                      <a:pos x="wd2" y="hd2"/>
                    </a:cxn>
                    <a:cxn ang="16200000">
                      <a:pos x="wd2" y="hd2"/>
                    </a:cxn>
                  </a:cxnLst>
                  <a:rect l="0" t="0" r="r" b="b"/>
                  <a:pathLst>
                    <a:path w="21531" h="21600" extrusionOk="0">
                      <a:moveTo>
                        <a:pt x="24" y="14080"/>
                      </a:moveTo>
                      <a:lnTo>
                        <a:pt x="17802" y="11322"/>
                      </a:lnTo>
                      <a:lnTo>
                        <a:pt x="18217" y="16238"/>
                      </a:lnTo>
                      <a:cubicBezTo>
                        <a:pt x="18211" y="16598"/>
                        <a:pt x="18327" y="16957"/>
                        <a:pt x="18559" y="17295"/>
                      </a:cubicBezTo>
                      <a:cubicBezTo>
                        <a:pt x="18669" y="17455"/>
                        <a:pt x="18805" y="17611"/>
                        <a:pt x="18965" y="17759"/>
                      </a:cubicBezTo>
                      <a:lnTo>
                        <a:pt x="13465" y="19149"/>
                      </a:lnTo>
                      <a:cubicBezTo>
                        <a:pt x="13101" y="19317"/>
                        <a:pt x="12792" y="19518"/>
                        <a:pt x="12552" y="19742"/>
                      </a:cubicBezTo>
                      <a:cubicBezTo>
                        <a:pt x="12088" y="20177"/>
                        <a:pt x="11898" y="20681"/>
                        <a:pt x="12011" y="21180"/>
                      </a:cubicBezTo>
                      <a:lnTo>
                        <a:pt x="20037" y="19614"/>
                      </a:lnTo>
                      <a:lnTo>
                        <a:pt x="20459" y="21600"/>
                      </a:lnTo>
                      <a:cubicBezTo>
                        <a:pt x="21160" y="18155"/>
                        <a:pt x="21518" y="14692"/>
                        <a:pt x="21530" y="11226"/>
                      </a:cubicBezTo>
                      <a:cubicBezTo>
                        <a:pt x="21544" y="7475"/>
                        <a:pt x="21154" y="3726"/>
                        <a:pt x="20361" y="0"/>
                      </a:cubicBezTo>
                      <a:cubicBezTo>
                        <a:pt x="19847" y="140"/>
                        <a:pt x="19403" y="345"/>
                        <a:pt x="19067" y="598"/>
                      </a:cubicBezTo>
                      <a:cubicBezTo>
                        <a:pt x="18712" y="866"/>
                        <a:pt x="18491" y="1179"/>
                        <a:pt x="18424" y="1508"/>
                      </a:cubicBezTo>
                      <a:lnTo>
                        <a:pt x="18336" y="7431"/>
                      </a:lnTo>
                      <a:lnTo>
                        <a:pt x="1541" y="11966"/>
                      </a:lnTo>
                      <a:cubicBezTo>
                        <a:pt x="1038" y="12208"/>
                        <a:pt x="639" y="12507"/>
                        <a:pt x="374" y="12842"/>
                      </a:cubicBezTo>
                      <a:cubicBezTo>
                        <a:pt x="64" y="13232"/>
                        <a:pt x="-56" y="13658"/>
                        <a:pt x="24" y="14080"/>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6" name="íṧļídê"/>
                <p:cNvSpPr/>
                <p:nvPr/>
              </p:nvSpPr>
              <p:spPr>
                <a:xfrm>
                  <a:off x="607141" y="0"/>
                  <a:ext cx="609277" cy="1183122"/>
                </a:xfrm>
                <a:custGeom>
                  <a:avLst/>
                  <a:gdLst/>
                  <a:ahLst/>
                  <a:cxnLst>
                    <a:cxn ang="0">
                      <a:pos x="wd2" y="hd2"/>
                    </a:cxn>
                    <a:cxn ang="5400000">
                      <a:pos x="wd2" y="hd2"/>
                    </a:cxn>
                    <a:cxn ang="10800000">
                      <a:pos x="wd2" y="hd2"/>
                    </a:cxn>
                    <a:cxn ang="16200000">
                      <a:pos x="wd2" y="hd2"/>
                    </a:cxn>
                  </a:cxnLst>
                  <a:rect l="0" t="0" r="r" b="b"/>
                  <a:pathLst>
                    <a:path w="21541" h="21600" extrusionOk="0">
                      <a:moveTo>
                        <a:pt x="21516" y="14115"/>
                      </a:moveTo>
                      <a:lnTo>
                        <a:pt x="2839" y="11350"/>
                      </a:lnTo>
                      <a:lnTo>
                        <a:pt x="2402" y="16278"/>
                      </a:lnTo>
                      <a:cubicBezTo>
                        <a:pt x="2409" y="16640"/>
                        <a:pt x="2287" y="16999"/>
                        <a:pt x="2044" y="17338"/>
                      </a:cubicBezTo>
                      <a:cubicBezTo>
                        <a:pt x="1928" y="17499"/>
                        <a:pt x="1785" y="17655"/>
                        <a:pt x="1616" y="17803"/>
                      </a:cubicBezTo>
                      <a:lnTo>
                        <a:pt x="7395" y="19196"/>
                      </a:lnTo>
                      <a:cubicBezTo>
                        <a:pt x="7778" y="19365"/>
                        <a:pt x="8102" y="19566"/>
                        <a:pt x="8354" y="19791"/>
                      </a:cubicBezTo>
                      <a:cubicBezTo>
                        <a:pt x="8841" y="20227"/>
                        <a:pt x="9041" y="20733"/>
                        <a:pt x="8922" y="21232"/>
                      </a:cubicBezTo>
                      <a:lnTo>
                        <a:pt x="490" y="19662"/>
                      </a:lnTo>
                      <a:lnTo>
                        <a:pt x="14" y="21600"/>
                      </a:lnTo>
                      <a:lnTo>
                        <a:pt x="0" y="0"/>
                      </a:lnTo>
                      <a:cubicBezTo>
                        <a:pt x="601" y="124"/>
                        <a:pt x="1123" y="331"/>
                        <a:pt x="1509" y="599"/>
                      </a:cubicBezTo>
                      <a:cubicBezTo>
                        <a:pt x="1892" y="866"/>
                        <a:pt x="2126" y="1181"/>
                        <a:pt x="2185" y="1511"/>
                      </a:cubicBezTo>
                      <a:lnTo>
                        <a:pt x="2277" y="7449"/>
                      </a:lnTo>
                      <a:lnTo>
                        <a:pt x="19922" y="11996"/>
                      </a:lnTo>
                      <a:cubicBezTo>
                        <a:pt x="20451" y="12238"/>
                        <a:pt x="20869" y="12538"/>
                        <a:pt x="21149" y="12874"/>
                      </a:cubicBezTo>
                      <a:cubicBezTo>
                        <a:pt x="21474" y="13265"/>
                        <a:pt x="21600" y="13692"/>
                        <a:pt x="21516" y="14115"/>
                      </a:cubicBez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000000"/>
                      </a:solidFill>
                    </a:defRPr>
                  </a:pPr>
                </a:p>
              </p:txBody>
            </p:sp>
            <p:sp>
              <p:nvSpPr>
                <p:cNvPr id="47" name="ïŝlïďê"/>
                <p:cNvSpPr/>
                <p:nvPr/>
              </p:nvSpPr>
              <p:spPr>
                <a:xfrm>
                  <a:off x="161377" y="5072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8" name="îṣlíḓè"/>
                <p:cNvSpPr/>
                <p:nvPr/>
              </p:nvSpPr>
              <p:spPr>
                <a:xfrm>
                  <a:off x="358227" y="405696"/>
                  <a:ext cx="68570"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49" name="îṧļiḓé"/>
                <p:cNvSpPr/>
                <p:nvPr/>
              </p:nvSpPr>
              <p:spPr>
                <a:xfrm>
                  <a:off x="828760" y="405696"/>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sp>
              <p:nvSpPr>
                <p:cNvPr id="50" name="ï$1idé"/>
                <p:cNvSpPr/>
                <p:nvPr/>
              </p:nvSpPr>
              <p:spPr>
                <a:xfrm>
                  <a:off x="1020581" y="509091"/>
                  <a:ext cx="68569" cy="16574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0800" y="0"/>
                      </a:lnTo>
                      <a:cubicBezTo>
                        <a:pt x="13782" y="0"/>
                        <a:pt x="16482" y="500"/>
                        <a:pt x="18437" y="1309"/>
                      </a:cubicBezTo>
                      <a:cubicBezTo>
                        <a:pt x="20391" y="2117"/>
                        <a:pt x="21600" y="3234"/>
                        <a:pt x="21600" y="4468"/>
                      </a:cubicBezTo>
                      <a:lnTo>
                        <a:pt x="21600" y="4468"/>
                      </a:lnTo>
                      <a:lnTo>
                        <a:pt x="21600" y="17132"/>
                      </a:lnTo>
                      <a:lnTo>
                        <a:pt x="21600" y="17132"/>
                      </a:lnTo>
                      <a:cubicBezTo>
                        <a:pt x="21600" y="18366"/>
                        <a:pt x="20391" y="19483"/>
                        <a:pt x="18437" y="20291"/>
                      </a:cubicBezTo>
                      <a:cubicBezTo>
                        <a:pt x="16482" y="21100"/>
                        <a:pt x="13782" y="21600"/>
                        <a:pt x="10800" y="21600"/>
                      </a:cubicBezTo>
                      <a:lnTo>
                        <a:pt x="10800" y="21600"/>
                      </a:lnTo>
                      <a:lnTo>
                        <a:pt x="10800" y="21600"/>
                      </a:lnTo>
                      <a:cubicBezTo>
                        <a:pt x="7818" y="21600"/>
                        <a:pt x="5118" y="21100"/>
                        <a:pt x="3163" y="20291"/>
                      </a:cubicBezTo>
                      <a:cubicBezTo>
                        <a:pt x="1209" y="19483"/>
                        <a:pt x="0" y="18366"/>
                        <a:pt x="0" y="17132"/>
                      </a:cubicBezTo>
                      <a:lnTo>
                        <a:pt x="0" y="17132"/>
                      </a:lnTo>
                      <a:lnTo>
                        <a:pt x="0" y="4468"/>
                      </a:lnTo>
                      <a:lnTo>
                        <a:pt x="0" y="4468"/>
                      </a:lnTo>
                      <a:cubicBezTo>
                        <a:pt x="0" y="3234"/>
                        <a:pt x="1209" y="2117"/>
                        <a:pt x="3163" y="1309"/>
                      </a:cubicBezTo>
                      <a:cubicBezTo>
                        <a:pt x="5118" y="500"/>
                        <a:pt x="7818" y="0"/>
                        <a:pt x="10800" y="0"/>
                      </a:cubicBezTo>
                      <a:lnTo>
                        <a:pt x="10800" y="0"/>
                      </a:lnTo>
                      <a:close/>
                    </a:path>
                  </a:pathLst>
                </a:custGeom>
                <a:grpFill/>
                <a:ln w="12700" cap="flat">
                  <a:noFill/>
                  <a:miter lim="400000"/>
                </a:ln>
                <a:effectLst/>
              </p:spPr>
              <p:txBody>
                <a:bodyPr wrap="square" lIns="71437" tIns="71437" rIns="71437" bIns="71437" numCol="1" anchor="ctr">
                  <a:noAutofit/>
                </a:bodyPr>
                <a:lstStyle/>
                <a:p>
                  <a:pPr algn="ctr">
                    <a:defRPr sz="3200" cap="none">
                      <a:solidFill>
                        <a:srgbClr val="FFFFFF"/>
                      </a:solidFill>
                    </a:defRPr>
                  </a:pPr>
                </a:p>
              </p:txBody>
            </p:sp>
          </p:grpSp>
        </p:grpSp>
        <p:sp>
          <p:nvSpPr>
            <p:cNvPr id="5" name="ïṣļíḍé"/>
            <p:cNvSpPr/>
            <p:nvPr/>
          </p:nvSpPr>
          <p:spPr>
            <a:xfrm>
              <a:off x="0" y="4932518"/>
              <a:ext cx="12192000" cy="1925482"/>
            </a:xfrm>
            <a:custGeom>
              <a:avLst/>
              <a:gdLst/>
              <a:ahLst/>
              <a:cxnLst>
                <a:cxn ang="0">
                  <a:pos x="wd2" y="hd2"/>
                </a:cxn>
                <a:cxn ang="5400000">
                  <a:pos x="wd2" y="hd2"/>
                </a:cxn>
                <a:cxn ang="10800000">
                  <a:pos x="wd2" y="hd2"/>
                </a:cxn>
                <a:cxn ang="16200000">
                  <a:pos x="wd2" y="hd2"/>
                </a:cxn>
              </a:cxnLst>
              <a:rect l="0" t="0" r="r" b="b"/>
              <a:pathLst>
                <a:path w="21600" h="19765" extrusionOk="0">
                  <a:moveTo>
                    <a:pt x="21600" y="19633"/>
                  </a:moveTo>
                  <a:lnTo>
                    <a:pt x="21600" y="4678"/>
                  </a:lnTo>
                  <a:cubicBezTo>
                    <a:pt x="21519" y="5200"/>
                    <a:pt x="21450" y="5778"/>
                    <a:pt x="21394" y="6397"/>
                  </a:cubicBezTo>
                  <a:cubicBezTo>
                    <a:pt x="21326" y="7134"/>
                    <a:pt x="21278" y="7922"/>
                    <a:pt x="21250" y="8739"/>
                  </a:cubicBezTo>
                  <a:cubicBezTo>
                    <a:pt x="20732" y="6146"/>
                    <a:pt x="20024" y="5226"/>
                    <a:pt x="19365" y="6289"/>
                  </a:cubicBezTo>
                  <a:cubicBezTo>
                    <a:pt x="18691" y="7375"/>
                    <a:pt x="18159" y="10379"/>
                    <a:pt x="17955" y="14256"/>
                  </a:cubicBezTo>
                  <a:cubicBezTo>
                    <a:pt x="17634" y="12696"/>
                    <a:pt x="17199" y="12181"/>
                    <a:pt x="16798" y="12887"/>
                  </a:cubicBezTo>
                  <a:cubicBezTo>
                    <a:pt x="16407" y="13575"/>
                    <a:pt x="16100" y="15338"/>
                    <a:pt x="15978" y="17597"/>
                  </a:cubicBezTo>
                  <a:cubicBezTo>
                    <a:pt x="15803" y="16521"/>
                    <a:pt x="15571" y="15813"/>
                    <a:pt x="15318" y="15584"/>
                  </a:cubicBezTo>
                  <a:cubicBezTo>
                    <a:pt x="15024" y="15317"/>
                    <a:pt x="14722" y="15720"/>
                    <a:pt x="14477" y="16708"/>
                  </a:cubicBezTo>
                  <a:cubicBezTo>
                    <a:pt x="14291" y="14758"/>
                    <a:pt x="14004" y="13198"/>
                    <a:pt x="13655" y="12253"/>
                  </a:cubicBezTo>
                  <a:cubicBezTo>
                    <a:pt x="13039" y="10580"/>
                    <a:pt x="12315" y="10968"/>
                    <a:pt x="11762" y="13266"/>
                  </a:cubicBezTo>
                  <a:cubicBezTo>
                    <a:pt x="11578" y="11890"/>
                    <a:pt x="11312" y="10963"/>
                    <a:pt x="11015" y="10670"/>
                  </a:cubicBezTo>
                  <a:cubicBezTo>
                    <a:pt x="10742" y="10401"/>
                    <a:pt x="10462" y="10688"/>
                    <a:pt x="10221" y="11483"/>
                  </a:cubicBezTo>
                  <a:cubicBezTo>
                    <a:pt x="10170" y="7291"/>
                    <a:pt x="9751" y="3546"/>
                    <a:pt x="9112" y="1556"/>
                  </a:cubicBezTo>
                  <a:cubicBezTo>
                    <a:pt x="8023" y="-1835"/>
                    <a:pt x="6666" y="498"/>
                    <a:pt x="6072" y="6781"/>
                  </a:cubicBezTo>
                  <a:cubicBezTo>
                    <a:pt x="5812" y="5146"/>
                    <a:pt x="5436" y="4296"/>
                    <a:pt x="5053" y="4477"/>
                  </a:cubicBezTo>
                  <a:cubicBezTo>
                    <a:pt x="4640" y="4672"/>
                    <a:pt x="4271" y="6034"/>
                    <a:pt x="4065" y="8117"/>
                  </a:cubicBezTo>
                  <a:cubicBezTo>
                    <a:pt x="3794" y="6709"/>
                    <a:pt x="3446" y="5902"/>
                    <a:pt x="3082" y="5841"/>
                  </a:cubicBezTo>
                  <a:cubicBezTo>
                    <a:pt x="2707" y="5778"/>
                    <a:pt x="2342" y="6506"/>
                    <a:pt x="2053" y="7890"/>
                  </a:cubicBezTo>
                  <a:cubicBezTo>
                    <a:pt x="1856" y="5787"/>
                    <a:pt x="1565" y="4032"/>
                    <a:pt x="1210" y="2809"/>
                  </a:cubicBezTo>
                  <a:cubicBezTo>
                    <a:pt x="848" y="1560"/>
                    <a:pt x="433" y="914"/>
                    <a:pt x="11" y="942"/>
                  </a:cubicBezTo>
                  <a:lnTo>
                    <a:pt x="0" y="19765"/>
                  </a:lnTo>
                  <a:lnTo>
                    <a:pt x="21600" y="19633"/>
                  </a:lnTo>
                  <a:close/>
                </a:path>
              </a:pathLst>
            </a:custGeom>
            <a:solidFill>
              <a:schemeClr val="tx2">
                <a:lumMod val="20000"/>
                <a:lumOff val="80000"/>
              </a:schemeClr>
            </a:solidFill>
            <a:ln w="12700">
              <a:miter lim="400000"/>
            </a:ln>
          </p:spPr>
          <p:txBody>
            <a:bodyPr lIns="71437" tIns="71437" rIns="71437" bIns="71437" anchor="ctr"/>
            <a:lstStyle/>
            <a:p>
              <a:pPr algn="ctr">
                <a:defRPr sz="3200" cap="none">
                  <a:solidFill>
                    <a:srgbClr val="000000"/>
                  </a:solidFill>
                </a:defRPr>
              </a:pPr>
            </a:p>
          </p:txBody>
        </p:sp>
        <p:grpSp>
          <p:nvGrpSpPr>
            <p:cNvPr id="6" name="íṣḷïḓê"/>
            <p:cNvGrpSpPr/>
            <p:nvPr/>
          </p:nvGrpSpPr>
          <p:grpSpPr>
            <a:xfrm>
              <a:off x="687280" y="1244903"/>
              <a:ext cx="7677197" cy="1582707"/>
              <a:chOff x="687278" y="2513255"/>
              <a:chExt cx="5900249" cy="1582707"/>
            </a:xfrm>
          </p:grpSpPr>
          <p:sp>
            <p:nvSpPr>
              <p:cNvPr id="12" name="î$ḷîḍè"/>
              <p:cNvSpPr/>
              <p:nvPr/>
            </p:nvSpPr>
            <p:spPr>
              <a:xfrm>
                <a:off x="687278" y="2925618"/>
                <a:ext cx="5900249" cy="1170344"/>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50000"/>
                  </a:lnSpc>
                  <a:spcBef>
                    <a:spcPct val="0"/>
                  </a:spcBef>
                </a:pPr>
                <a:r>
                  <a:rPr lang="zh-CN" altLang="en-US" sz="2000" dirty="0"/>
                  <a:t>传统国际贸易是指不同国家之间商品与劳务基于传统方式开展的贸易行为。</a:t>
                </a:r>
                <a:endParaRPr lang="en-US" altLang="zh-CN" sz="2000" dirty="0"/>
              </a:p>
            </p:txBody>
          </p:sp>
          <p:sp>
            <p:nvSpPr>
              <p:cNvPr id="13" name="íšľídê"/>
              <p:cNvSpPr txBox="1"/>
              <p:nvPr/>
            </p:nvSpPr>
            <p:spPr bwMode="auto">
              <a:xfrm>
                <a:off x="687278" y="2513255"/>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传统国际贸易</a:t>
                </a:r>
                <a:endParaRPr lang="en-US" altLang="zh-CN" sz="2400" b="1" dirty="0"/>
              </a:p>
            </p:txBody>
          </p:sp>
        </p:grpSp>
        <p:cxnSp>
          <p:nvCxnSpPr>
            <p:cNvPr id="7" name="直接连接符 6"/>
            <p:cNvCxnSpPr/>
            <p:nvPr/>
          </p:nvCxnSpPr>
          <p:spPr>
            <a:xfrm>
              <a:off x="669925" y="2861711"/>
              <a:ext cx="5336075"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 name="ïSliḋe"/>
            <p:cNvSpPr/>
            <p:nvPr/>
          </p:nvSpPr>
          <p:spPr bwMode="auto">
            <a:xfrm>
              <a:off x="1797867" y="3820558"/>
              <a:ext cx="4093264" cy="2900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spcBef>
                  <a:spcPct val="0"/>
                </a:spcBef>
                <a:buFont typeface="Arial" panose="020B0604020202020204" pitchFamily="34" charset="0"/>
                <a:buChar char="•"/>
              </a:pPr>
              <a:r>
                <a:rPr lang="zh-CN" altLang="en-US" sz="2000" dirty="0">
                  <a:latin typeface="+mn-ea"/>
                </a:rPr>
                <a:t>商品信息的搜集</a:t>
              </a:r>
              <a:endParaRPr lang="en-US" altLang="zh-CN" sz="2000" dirty="0">
                <a:latin typeface="+mn-ea"/>
              </a:endParaRPr>
            </a:p>
            <a:p>
              <a:pPr marL="171450" indent="-171450">
                <a:lnSpc>
                  <a:spcPct val="150000"/>
                </a:lnSpc>
                <a:spcBef>
                  <a:spcPct val="0"/>
                </a:spcBef>
                <a:buFont typeface="Arial" panose="020B0604020202020204" pitchFamily="34" charset="0"/>
                <a:buChar char="•"/>
              </a:pPr>
              <a:r>
                <a:rPr lang="zh-CN" altLang="en-US" sz="2000" dirty="0">
                  <a:latin typeface="+mn-ea"/>
                </a:rPr>
                <a:t>商品和价格的比较</a:t>
              </a:r>
              <a:endParaRPr lang="en-US" altLang="zh-CN" sz="2000" dirty="0">
                <a:latin typeface="+mn-ea"/>
              </a:endParaRPr>
            </a:p>
            <a:p>
              <a:pPr marL="171450" indent="-171450">
                <a:lnSpc>
                  <a:spcPct val="150000"/>
                </a:lnSpc>
                <a:spcBef>
                  <a:spcPct val="0"/>
                </a:spcBef>
                <a:buFont typeface="Arial" panose="020B0604020202020204" pitchFamily="34" charset="0"/>
                <a:buChar char="•"/>
              </a:pPr>
              <a:r>
                <a:rPr lang="zh-CN" altLang="en-US" sz="2000" dirty="0">
                  <a:latin typeface="+mn-ea"/>
                </a:rPr>
                <a:t>国际贸易谈判</a:t>
              </a:r>
              <a:endParaRPr lang="en-US" altLang="zh-CN" sz="2000" dirty="0">
                <a:latin typeface="+mn-ea"/>
              </a:endParaRPr>
            </a:p>
            <a:p>
              <a:pPr marL="171450" indent="-171450">
                <a:lnSpc>
                  <a:spcPct val="150000"/>
                </a:lnSpc>
                <a:spcBef>
                  <a:spcPct val="0"/>
                </a:spcBef>
                <a:buFont typeface="Arial" panose="020B0604020202020204" pitchFamily="34" charset="0"/>
                <a:buChar char="•"/>
              </a:pPr>
              <a:r>
                <a:rPr lang="zh-CN" altLang="en-US" sz="2000" dirty="0">
                  <a:latin typeface="+mn-ea"/>
                </a:rPr>
                <a:t>合同签订</a:t>
              </a:r>
              <a:endParaRPr lang="en-US" altLang="zh-CN" sz="2000" dirty="0">
                <a:latin typeface="+mn-ea"/>
              </a:endParaRPr>
            </a:p>
            <a:p>
              <a:pPr marL="171450" indent="-171450">
                <a:lnSpc>
                  <a:spcPct val="150000"/>
                </a:lnSpc>
                <a:spcBef>
                  <a:spcPct val="0"/>
                </a:spcBef>
                <a:buFont typeface="Arial" panose="020B0604020202020204" pitchFamily="34" charset="0"/>
                <a:buChar char="•"/>
              </a:pPr>
              <a:r>
                <a:rPr lang="zh-CN" altLang="en-US" sz="2000" dirty="0">
                  <a:latin typeface="+mn-ea"/>
                </a:rPr>
                <a:t>货款的支付结算</a:t>
              </a:r>
              <a:endParaRPr lang="en-US" altLang="zh-CN" sz="2000" dirty="0">
                <a:latin typeface="+mn-ea"/>
              </a:endParaRPr>
            </a:p>
            <a:p>
              <a:pPr marL="171450" indent="-171450">
                <a:lnSpc>
                  <a:spcPct val="150000"/>
                </a:lnSpc>
                <a:spcBef>
                  <a:spcPct val="0"/>
                </a:spcBef>
                <a:buFont typeface="Arial" panose="020B0604020202020204" pitchFamily="34" charset="0"/>
                <a:buChar char="•"/>
              </a:pPr>
              <a:r>
                <a:rPr lang="zh-CN" altLang="en-US" sz="2000" dirty="0">
                  <a:latin typeface="+mn-ea"/>
                </a:rPr>
                <a:t>最终的货物启运、交货</a:t>
              </a:r>
              <a:endParaRPr lang="zh-CN" altLang="en-US" sz="2000" dirty="0">
                <a:latin typeface="+mn-ea"/>
              </a:endParaRPr>
            </a:p>
          </p:txBody>
        </p:sp>
        <p:sp>
          <p:nvSpPr>
            <p:cNvPr id="9" name="is1iḍê"/>
            <p:cNvSpPr txBox="1"/>
            <p:nvPr/>
          </p:nvSpPr>
          <p:spPr bwMode="auto">
            <a:xfrm>
              <a:off x="1797867" y="3429000"/>
              <a:ext cx="4093264" cy="391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t>复杂流程</a:t>
              </a:r>
              <a:endParaRPr lang="en-US" altLang="zh-CN" sz="2000" b="1" dirty="0"/>
            </a:p>
          </p:txBody>
        </p:sp>
        <p:sp>
          <p:nvSpPr>
            <p:cNvPr id="10" name="ïṣļîďè"/>
            <p:cNvSpPr/>
            <p:nvPr/>
          </p:nvSpPr>
          <p:spPr bwMode="auto">
            <a:xfrm>
              <a:off x="668200" y="3366077"/>
              <a:ext cx="1024443" cy="1026520"/>
            </a:xfrm>
            <a:prstGeom prst="ellipse">
              <a:avLst/>
            </a:prstGeom>
            <a:solidFill>
              <a:schemeClr val="accent1"/>
            </a:solidFill>
            <a:ln w="57150">
              <a:noFill/>
              <a:round/>
            </a:ln>
          </p:spPr>
          <p:txBody>
            <a:bodyPr/>
            <a:lstStyle>
              <a:lvl1pPr eaLnBrk="0" hangingPunct="0">
                <a:spcBef>
                  <a:spcPct val="20000"/>
                </a:spcBef>
                <a:buChar char="•"/>
                <a:defRPr sz="2000">
                  <a:solidFill>
                    <a:schemeClr val="accent1"/>
                  </a:solidFill>
                </a:defRPr>
              </a:lvl1pPr>
              <a:lvl2pPr marL="742950" indent="-285750" eaLnBrk="0" hangingPunct="0">
                <a:spcBef>
                  <a:spcPct val="20000"/>
                </a:spcBef>
                <a:buChar char="–"/>
                <a:defRPr sz="2000">
                  <a:solidFill>
                    <a:schemeClr val="accent1"/>
                  </a:solidFill>
                </a:defRPr>
              </a:lvl2pPr>
              <a:lvl3pPr marL="1143000" indent="-228600" eaLnBrk="0" hangingPunct="0">
                <a:spcBef>
                  <a:spcPct val="20000"/>
                </a:spcBef>
                <a:buChar char="•"/>
                <a:defRPr sz="2400">
                  <a:solidFill>
                    <a:schemeClr val="tx1"/>
                  </a:solidFill>
                </a:defRPr>
              </a:lvl3pPr>
              <a:lvl4pPr marL="1600200" indent="-228600" eaLnBrk="0" hangingPunct="0">
                <a:spcBef>
                  <a:spcPct val="20000"/>
                </a:spcBef>
                <a:buChar char="–"/>
                <a:defRPr sz="2000">
                  <a:solidFill>
                    <a:schemeClr val="tx1"/>
                  </a:solidFill>
                </a:defRPr>
              </a:lvl4pPr>
              <a:lvl5pPr marL="2057400" indent="-228600" eaLnBrk="0" hangingPunct="0">
                <a:spcBef>
                  <a:spcPct val="20000"/>
                </a:spcBef>
                <a:buChar char="»"/>
                <a:defRPr sz="2000">
                  <a:solidFill>
                    <a:schemeClr val="tx1"/>
                  </a:solidFill>
                </a:defRPr>
              </a:lvl5pPr>
              <a:lvl6pPr marL="2514600" indent="-228600" eaLnBrk="0" fontAlgn="base" hangingPunct="0">
                <a:spcBef>
                  <a:spcPct val="20000"/>
                </a:spcBef>
                <a:spcAft>
                  <a:spcPct val="0"/>
                </a:spcAft>
                <a:buChar char="»"/>
                <a:defRPr sz="2000">
                  <a:solidFill>
                    <a:schemeClr val="tx1"/>
                  </a:solidFill>
                </a:defRPr>
              </a:lvl6pPr>
              <a:lvl7pPr marL="2971800" indent="-228600" eaLnBrk="0" fontAlgn="base" hangingPunct="0">
                <a:spcBef>
                  <a:spcPct val="20000"/>
                </a:spcBef>
                <a:spcAft>
                  <a:spcPct val="0"/>
                </a:spcAft>
                <a:buChar char="»"/>
                <a:defRPr sz="2000">
                  <a:solidFill>
                    <a:schemeClr val="tx1"/>
                  </a:solidFill>
                </a:defRPr>
              </a:lvl7pPr>
              <a:lvl8pPr marL="3429000" indent="-228600" eaLnBrk="0" fontAlgn="base" hangingPunct="0">
                <a:spcBef>
                  <a:spcPct val="20000"/>
                </a:spcBef>
                <a:spcAft>
                  <a:spcPct val="0"/>
                </a:spcAft>
                <a:buChar char="»"/>
                <a:defRPr sz="2000">
                  <a:solidFill>
                    <a:schemeClr val="tx1"/>
                  </a:solidFill>
                </a:defRPr>
              </a:lvl8pPr>
              <a:lvl9pPr marL="3886200" indent="-228600" eaLnBrk="0" fontAlgn="base" hangingPunct="0">
                <a:spcBef>
                  <a:spcPct val="20000"/>
                </a:spcBef>
                <a:spcAft>
                  <a:spcPct val="0"/>
                </a:spcAft>
                <a:buChar char="»"/>
                <a:defRPr sz="2000">
                  <a:solidFill>
                    <a:schemeClr val="tx1"/>
                  </a:solidFill>
                </a:defRPr>
              </a:lvl9pPr>
            </a:lstStyle>
            <a:p>
              <a:pPr eaLnBrk="1" hangingPunct="1">
                <a:spcBef>
                  <a:spcPct val="0"/>
                </a:spcBef>
                <a:buFontTx/>
                <a:buNone/>
              </a:pPr>
              <a:endParaRPr lang="zh-CN" altLang="en-US" sz="1700">
                <a:solidFill>
                  <a:schemeClr val="tx1"/>
                </a:solidFill>
              </a:endParaRPr>
            </a:p>
          </p:txBody>
        </p:sp>
        <p:sp>
          <p:nvSpPr>
            <p:cNvPr id="11" name="iślîḓé"/>
            <p:cNvSpPr/>
            <p:nvPr/>
          </p:nvSpPr>
          <p:spPr bwMode="auto">
            <a:xfrm>
              <a:off x="875579" y="3580099"/>
              <a:ext cx="609685" cy="598476"/>
            </a:xfrm>
            <a:custGeom>
              <a:avLst/>
              <a:gdLst>
                <a:gd name="connsiteX0" fmla="*/ 170608 w 607804"/>
                <a:gd name="connsiteY0" fmla="*/ 262009 h 596630"/>
                <a:gd name="connsiteX1" fmla="*/ 260792 w 607804"/>
                <a:gd name="connsiteY1" fmla="*/ 427304 h 596630"/>
                <a:gd name="connsiteX2" fmla="*/ 303865 w 607804"/>
                <a:gd name="connsiteY2" fmla="*/ 451493 h 596630"/>
                <a:gd name="connsiteX3" fmla="*/ 346938 w 607804"/>
                <a:gd name="connsiteY3" fmla="*/ 427304 h 596630"/>
                <a:gd name="connsiteX4" fmla="*/ 408855 w 607804"/>
                <a:gd name="connsiteY4" fmla="*/ 319795 h 596630"/>
                <a:gd name="connsiteX5" fmla="*/ 519229 w 607804"/>
                <a:gd name="connsiteY5" fmla="*/ 298293 h 596630"/>
                <a:gd name="connsiteX6" fmla="*/ 552880 w 607804"/>
                <a:gd name="connsiteY6" fmla="*/ 319795 h 596630"/>
                <a:gd name="connsiteX7" fmla="*/ 606721 w 607804"/>
                <a:gd name="connsiteY7" fmla="*/ 538844 h 596630"/>
                <a:gd name="connsiteX8" fmla="*/ 602683 w 607804"/>
                <a:gd name="connsiteY8" fmla="*/ 563034 h 596630"/>
                <a:gd name="connsiteX9" fmla="*/ 582493 w 607804"/>
                <a:gd name="connsiteY9" fmla="*/ 575128 h 596630"/>
                <a:gd name="connsiteX10" fmla="*/ 414239 w 607804"/>
                <a:gd name="connsiteY10" fmla="*/ 596630 h 596630"/>
                <a:gd name="connsiteX11" fmla="*/ 400779 w 607804"/>
                <a:gd name="connsiteY11" fmla="*/ 595286 h 596630"/>
                <a:gd name="connsiteX12" fmla="*/ 205605 w 607804"/>
                <a:gd name="connsiteY12" fmla="*/ 532125 h 596630"/>
                <a:gd name="connsiteX13" fmla="*/ 189453 w 607804"/>
                <a:gd name="connsiteY13" fmla="*/ 532125 h 596630"/>
                <a:gd name="connsiteX14" fmla="*/ 37352 w 607804"/>
                <a:gd name="connsiteY14" fmla="*/ 572441 h 596630"/>
                <a:gd name="connsiteX15" fmla="*/ 9085 w 607804"/>
                <a:gd name="connsiteY15" fmla="*/ 565721 h 596630"/>
                <a:gd name="connsiteX16" fmla="*/ 1009 w 607804"/>
                <a:gd name="connsiteY16" fmla="*/ 537500 h 596630"/>
                <a:gd name="connsiteX17" fmla="*/ 54850 w 607804"/>
                <a:gd name="connsiteY17" fmla="*/ 321139 h 596630"/>
                <a:gd name="connsiteX18" fmla="*/ 72348 w 607804"/>
                <a:gd name="connsiteY18" fmla="*/ 300981 h 596630"/>
                <a:gd name="connsiteX19" fmla="*/ 302554 w 607804"/>
                <a:gd name="connsiteY19" fmla="*/ 68530 h 596630"/>
                <a:gd name="connsiteX20" fmla="*/ 237945 w 607804"/>
                <a:gd name="connsiteY20" fmla="*/ 133029 h 596630"/>
                <a:gd name="connsiteX21" fmla="*/ 302554 w 607804"/>
                <a:gd name="connsiteY21" fmla="*/ 197528 h 596630"/>
                <a:gd name="connsiteX22" fmla="*/ 367164 w 607804"/>
                <a:gd name="connsiteY22" fmla="*/ 133029 h 596630"/>
                <a:gd name="connsiteX23" fmla="*/ 302554 w 607804"/>
                <a:gd name="connsiteY23" fmla="*/ 68530 h 596630"/>
                <a:gd name="connsiteX24" fmla="*/ 303901 w 607804"/>
                <a:gd name="connsiteY24" fmla="*/ 0 h 596630"/>
                <a:gd name="connsiteX25" fmla="*/ 438504 w 607804"/>
                <a:gd name="connsiteY25" fmla="*/ 134373 h 596630"/>
                <a:gd name="connsiteX26" fmla="*/ 313323 w 607804"/>
                <a:gd name="connsiteY26" fmla="*/ 407150 h 596630"/>
                <a:gd name="connsiteX27" fmla="*/ 303901 w 607804"/>
                <a:gd name="connsiteY27" fmla="*/ 412525 h 596630"/>
                <a:gd name="connsiteX28" fmla="*/ 294478 w 607804"/>
                <a:gd name="connsiteY28" fmla="*/ 407150 h 596630"/>
                <a:gd name="connsiteX29" fmla="*/ 169297 w 607804"/>
                <a:gd name="connsiteY29" fmla="*/ 134373 h 596630"/>
                <a:gd name="connsiteX30" fmla="*/ 303901 w 607804"/>
                <a:gd name="connsiteY30" fmla="*/ 0 h 59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7804" h="596630">
                  <a:moveTo>
                    <a:pt x="170608" y="262009"/>
                  </a:moveTo>
                  <a:cubicBezTo>
                    <a:pt x="196183" y="317107"/>
                    <a:pt x="229834" y="376237"/>
                    <a:pt x="260792" y="427304"/>
                  </a:cubicBezTo>
                  <a:cubicBezTo>
                    <a:pt x="270214" y="442086"/>
                    <a:pt x="286367" y="451493"/>
                    <a:pt x="303865" y="451493"/>
                  </a:cubicBezTo>
                  <a:cubicBezTo>
                    <a:pt x="321363" y="451493"/>
                    <a:pt x="337516" y="442086"/>
                    <a:pt x="346938" y="427304"/>
                  </a:cubicBezTo>
                  <a:cubicBezTo>
                    <a:pt x="367128" y="393707"/>
                    <a:pt x="388665" y="357423"/>
                    <a:pt x="408855" y="319795"/>
                  </a:cubicBezTo>
                  <a:cubicBezTo>
                    <a:pt x="411547" y="319795"/>
                    <a:pt x="519229" y="298293"/>
                    <a:pt x="519229" y="298293"/>
                  </a:cubicBezTo>
                  <a:cubicBezTo>
                    <a:pt x="534036" y="295605"/>
                    <a:pt x="548842" y="305013"/>
                    <a:pt x="552880" y="319795"/>
                  </a:cubicBezTo>
                  <a:lnTo>
                    <a:pt x="606721" y="538844"/>
                  </a:lnTo>
                  <a:cubicBezTo>
                    <a:pt x="609413" y="546907"/>
                    <a:pt x="606721" y="556314"/>
                    <a:pt x="602683" y="563034"/>
                  </a:cubicBezTo>
                  <a:cubicBezTo>
                    <a:pt x="598645" y="569753"/>
                    <a:pt x="590569" y="573784"/>
                    <a:pt x="582493" y="575128"/>
                  </a:cubicBezTo>
                  <a:lnTo>
                    <a:pt x="414239" y="596630"/>
                  </a:lnTo>
                  <a:cubicBezTo>
                    <a:pt x="408855" y="596630"/>
                    <a:pt x="404817" y="596630"/>
                    <a:pt x="400779" y="595286"/>
                  </a:cubicBezTo>
                  <a:lnTo>
                    <a:pt x="205605" y="532125"/>
                  </a:lnTo>
                  <a:cubicBezTo>
                    <a:pt x="200221" y="530781"/>
                    <a:pt x="194837" y="530781"/>
                    <a:pt x="189453" y="532125"/>
                  </a:cubicBezTo>
                  <a:lnTo>
                    <a:pt x="37352" y="572441"/>
                  </a:lnTo>
                  <a:cubicBezTo>
                    <a:pt x="26584" y="575128"/>
                    <a:pt x="15815" y="572441"/>
                    <a:pt x="9085" y="565721"/>
                  </a:cubicBezTo>
                  <a:cubicBezTo>
                    <a:pt x="1009" y="557658"/>
                    <a:pt x="-1683" y="546907"/>
                    <a:pt x="1009" y="537500"/>
                  </a:cubicBezTo>
                  <a:lnTo>
                    <a:pt x="54850" y="321139"/>
                  </a:lnTo>
                  <a:cubicBezTo>
                    <a:pt x="57542" y="311732"/>
                    <a:pt x="64272" y="305013"/>
                    <a:pt x="72348" y="300981"/>
                  </a:cubicBezTo>
                  <a:close/>
                  <a:moveTo>
                    <a:pt x="302554" y="68530"/>
                  </a:moveTo>
                  <a:cubicBezTo>
                    <a:pt x="266212" y="68530"/>
                    <a:pt x="237945" y="98092"/>
                    <a:pt x="237945" y="133029"/>
                  </a:cubicBezTo>
                  <a:cubicBezTo>
                    <a:pt x="237945" y="169310"/>
                    <a:pt x="266212" y="197528"/>
                    <a:pt x="302554" y="197528"/>
                  </a:cubicBezTo>
                  <a:cubicBezTo>
                    <a:pt x="338897" y="197528"/>
                    <a:pt x="367164" y="167966"/>
                    <a:pt x="367164" y="133029"/>
                  </a:cubicBezTo>
                  <a:cubicBezTo>
                    <a:pt x="367164" y="96749"/>
                    <a:pt x="337551" y="68530"/>
                    <a:pt x="302554" y="68530"/>
                  </a:cubicBezTo>
                  <a:close/>
                  <a:moveTo>
                    <a:pt x="303901" y="0"/>
                  </a:moveTo>
                  <a:cubicBezTo>
                    <a:pt x="377932" y="0"/>
                    <a:pt x="438504" y="60468"/>
                    <a:pt x="438504" y="134373"/>
                  </a:cubicBezTo>
                  <a:cubicBezTo>
                    <a:pt x="438504" y="196185"/>
                    <a:pt x="344282" y="357432"/>
                    <a:pt x="313323" y="407150"/>
                  </a:cubicBezTo>
                  <a:cubicBezTo>
                    <a:pt x="310631" y="409838"/>
                    <a:pt x="307939" y="412525"/>
                    <a:pt x="303901" y="412525"/>
                  </a:cubicBezTo>
                  <a:cubicBezTo>
                    <a:pt x="301208" y="412525"/>
                    <a:pt x="297170" y="409838"/>
                    <a:pt x="294478" y="407150"/>
                  </a:cubicBezTo>
                  <a:cubicBezTo>
                    <a:pt x="263519" y="357432"/>
                    <a:pt x="169297" y="196185"/>
                    <a:pt x="169297" y="134373"/>
                  </a:cubicBezTo>
                  <a:cubicBezTo>
                    <a:pt x="169297" y="60468"/>
                    <a:pt x="229869" y="0"/>
                    <a:pt x="303901" y="0"/>
                  </a:cubicBezTo>
                  <a:close/>
                </a:path>
              </a:pathLst>
            </a:custGeom>
            <a:solidFill>
              <a:schemeClr val="bg1"/>
            </a:solidFill>
            <a:ln>
              <a:noFill/>
            </a:ln>
          </p:spPr>
          <p:txBody>
            <a:bodyPr/>
            <a:lstStyle/>
            <a:p>
              <a:endParaRPr lang="zh-CN" altLang="en-US"/>
            </a:p>
          </p:txBody>
        </p:sp>
      </p:grpSp>
      <p:pic>
        <p:nvPicPr>
          <p:cNvPr id="105" name="图片 104" descr="timg"/>
          <p:cNvPicPr>
            <a:picLocks noChangeAspect="1"/>
          </p:cNvPicPr>
          <p:nvPr/>
        </p:nvPicPr>
        <p:blipFill>
          <a:blip r:embed="rId2"/>
          <a:srcRect l="4621" r="7432" b="11069"/>
          <a:stretch>
            <a:fillRect/>
          </a:stretch>
        </p:blipFill>
        <p:spPr>
          <a:xfrm>
            <a:off x="11170285" y="0"/>
            <a:ext cx="1021715" cy="1038860"/>
          </a:xfrm>
          <a:prstGeom prst="rect">
            <a:avLst/>
          </a:prstGeom>
        </p:spPr>
      </p:pic>
      <p:sp>
        <p:nvSpPr>
          <p:cNvPr id="107" name="右中括号 106"/>
          <p:cNvSpPr/>
          <p:nvPr/>
        </p:nvSpPr>
        <p:spPr>
          <a:xfrm>
            <a:off x="5010150" y="3985120"/>
            <a:ext cx="537129" cy="2501405"/>
          </a:xfrm>
          <a:prstGeom prst="rightBracket">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8" name="箭头: 右 107"/>
          <p:cNvSpPr/>
          <p:nvPr/>
        </p:nvSpPr>
        <p:spPr>
          <a:xfrm>
            <a:off x="5547279" y="5127423"/>
            <a:ext cx="1106069" cy="2869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文本框 108"/>
          <p:cNvSpPr txBox="1"/>
          <p:nvPr/>
        </p:nvSpPr>
        <p:spPr>
          <a:xfrm>
            <a:off x="6881796" y="4791304"/>
            <a:ext cx="2887333" cy="954107"/>
          </a:xfrm>
          <a:prstGeom prst="rect">
            <a:avLst/>
          </a:prstGeom>
          <a:noFill/>
        </p:spPr>
        <p:txBody>
          <a:bodyPr wrap="square" rtlCol="0">
            <a:spAutoFit/>
          </a:bodyPr>
          <a:lstStyle/>
          <a:p>
            <a:r>
              <a:rPr lang="zh-CN" altLang="en-US" sz="2800" b="1" dirty="0"/>
              <a:t>高交易成本，</a:t>
            </a:r>
            <a:endParaRPr lang="en-US" altLang="zh-CN" sz="2800" b="1" dirty="0"/>
          </a:p>
          <a:p>
            <a:r>
              <a:rPr lang="zh-CN" altLang="en-US" sz="2800" b="1" dirty="0"/>
              <a:t>适用于大宗贸易</a:t>
            </a:r>
            <a:endParaRPr lang="zh-CN" altLang="en-US" sz="28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国际贸易发展的三个阶段</a:t>
            </a:r>
            <a:endParaRPr lang="zh-CN" altLang="en-US" dirty="0"/>
          </a:p>
        </p:txBody>
      </p:sp>
      <p:sp>
        <p:nvSpPr>
          <p:cNvPr id="6" name="îsḻiďe"/>
          <p:cNvSpPr/>
          <p:nvPr/>
        </p:nvSpPr>
        <p:spPr>
          <a:xfrm>
            <a:off x="1648214" y="2725876"/>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p>
        </p:txBody>
      </p:sp>
      <p:sp>
        <p:nvSpPr>
          <p:cNvPr id="7" name="i$ļîḓé"/>
          <p:cNvSpPr/>
          <p:nvPr/>
        </p:nvSpPr>
        <p:spPr>
          <a:xfrm>
            <a:off x="4286978" y="2725876"/>
            <a:ext cx="1231274" cy="1231277"/>
          </a:xfrm>
          <a:prstGeom prst="ellipse">
            <a:avLst/>
          </a:prstGeom>
          <a:solidFill>
            <a:schemeClr val="bg1"/>
          </a:solidFill>
          <a:ln w="38100" cap="flat" cmpd="sng" algn="ctr">
            <a:solidFill>
              <a:schemeClr val="accent1">
                <a:lumMod val="10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endParaRPr dirty="0"/>
          </a:p>
        </p:txBody>
      </p:sp>
      <p:sp>
        <p:nvSpPr>
          <p:cNvPr id="8" name="i$ḷïḍè"/>
          <p:cNvSpPr/>
          <p:nvPr/>
        </p:nvSpPr>
        <p:spPr>
          <a:xfrm>
            <a:off x="6673747" y="2725876"/>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p>
        </p:txBody>
      </p:sp>
      <p:sp>
        <p:nvSpPr>
          <p:cNvPr id="9" name="î$1íḓe"/>
          <p:cNvSpPr/>
          <p:nvPr/>
        </p:nvSpPr>
        <p:spPr>
          <a:xfrm>
            <a:off x="9060518" y="2725876"/>
            <a:ext cx="1231274" cy="1231277"/>
          </a:xfrm>
          <a:prstGeom prst="ellipse">
            <a:avLst/>
          </a:prstGeom>
          <a:solidFill>
            <a:schemeClr val="bg1"/>
          </a:solidFill>
          <a:ln w="38100" cap="flat" cmpd="sng" algn="ctr">
            <a:solidFill>
              <a:schemeClr val="tx1">
                <a:lumMod val="50000"/>
                <a:lumOff val="5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p>
        </p:txBody>
      </p:sp>
      <p:cxnSp>
        <p:nvCxnSpPr>
          <p:cNvPr id="10" name="直接连接符 9"/>
          <p:cNvCxnSpPr>
            <a:stCxn id="7" idx="2"/>
            <a:endCxn id="6" idx="6"/>
          </p:cNvCxnSpPr>
          <p:nvPr/>
        </p:nvCxnSpPr>
        <p:spPr>
          <a:xfrm flipH="1">
            <a:off x="2879488" y="3341515"/>
            <a:ext cx="1407490"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8" idx="2"/>
            <a:endCxn id="7" idx="6"/>
          </p:cNvCxnSpPr>
          <p:nvPr/>
        </p:nvCxnSpPr>
        <p:spPr>
          <a:xfrm flipH="1">
            <a:off x="5518252" y="3341515"/>
            <a:ext cx="1155495"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9" idx="2"/>
            <a:endCxn id="8" idx="6"/>
          </p:cNvCxnSpPr>
          <p:nvPr/>
        </p:nvCxnSpPr>
        <p:spPr>
          <a:xfrm flipH="1">
            <a:off x="7905021" y="3341515"/>
            <a:ext cx="1155497" cy="0"/>
          </a:xfrm>
          <a:prstGeom prst="line">
            <a:avLst/>
          </a:prstGeom>
          <a:ln w="12700" cap="flat" cmpd="sng" algn="ctr">
            <a:solidFill>
              <a:schemeClr val="tx2"/>
            </a:solidFill>
            <a:prstDash val="sysDash"/>
            <a:miter lim="8000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3" name="îsḻiďe"/>
          <p:cNvSpPr/>
          <p:nvPr/>
        </p:nvSpPr>
        <p:spPr>
          <a:xfrm>
            <a:off x="2011873" y="3111816"/>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p>
        </p:txBody>
      </p:sp>
      <p:sp>
        <p:nvSpPr>
          <p:cNvPr id="14" name="i$ļîḓé"/>
          <p:cNvSpPr/>
          <p:nvPr/>
        </p:nvSpPr>
        <p:spPr>
          <a:xfrm>
            <a:off x="9424177" y="3084778"/>
            <a:ext cx="503956" cy="457375"/>
          </a:xfrm>
          <a:custGeom>
            <a:avLst/>
            <a:gdLst>
              <a:gd name="connsiteX0" fmla="*/ 610004 w 610004"/>
              <a:gd name="connsiteY0" fmla="*/ 450415 h 553622"/>
              <a:gd name="connsiteX1" fmla="*/ 610004 w 610004"/>
              <a:gd name="connsiteY1" fmla="*/ 498049 h 553622"/>
              <a:gd name="connsiteX2" fmla="*/ 553375 w 610004"/>
              <a:gd name="connsiteY2" fmla="*/ 553622 h 553622"/>
              <a:gd name="connsiteX3" fmla="*/ 55636 w 610004"/>
              <a:gd name="connsiteY3" fmla="*/ 553622 h 553622"/>
              <a:gd name="connsiteX4" fmla="*/ 19870 w 610004"/>
              <a:gd name="connsiteY4" fmla="*/ 540721 h 553622"/>
              <a:gd name="connsiteX5" fmla="*/ 0 w 610004"/>
              <a:gd name="connsiteY5" fmla="*/ 498049 h 553622"/>
              <a:gd name="connsiteX6" fmla="*/ 0 w 610004"/>
              <a:gd name="connsiteY6" fmla="*/ 459347 h 553622"/>
              <a:gd name="connsiteX7" fmla="*/ 11922 w 610004"/>
              <a:gd name="connsiteY7" fmla="*/ 459347 h 553622"/>
              <a:gd name="connsiteX8" fmla="*/ 55636 w 610004"/>
              <a:gd name="connsiteY8" fmla="*/ 471255 h 553622"/>
              <a:gd name="connsiteX9" fmla="*/ 92395 w 610004"/>
              <a:gd name="connsiteY9" fmla="*/ 471255 h 553622"/>
              <a:gd name="connsiteX10" fmla="*/ 117232 w 610004"/>
              <a:gd name="connsiteY10" fmla="*/ 511942 h 553622"/>
              <a:gd name="connsiteX11" fmla="*/ 491779 w 610004"/>
              <a:gd name="connsiteY11" fmla="*/ 511942 h 553622"/>
              <a:gd name="connsiteX12" fmla="*/ 515623 w 610004"/>
              <a:gd name="connsiteY12" fmla="*/ 471255 h 553622"/>
              <a:gd name="connsiteX13" fmla="*/ 553375 w 610004"/>
              <a:gd name="connsiteY13" fmla="*/ 471255 h 553622"/>
              <a:gd name="connsiteX14" fmla="*/ 610004 w 610004"/>
              <a:gd name="connsiteY14" fmla="*/ 450415 h 553622"/>
              <a:gd name="connsiteX15" fmla="*/ 610004 w 610004"/>
              <a:gd name="connsiteY15" fmla="*/ 340360 h 553622"/>
              <a:gd name="connsiteX16" fmla="*/ 610004 w 610004"/>
              <a:gd name="connsiteY16" fmla="*/ 387920 h 553622"/>
              <a:gd name="connsiteX17" fmla="*/ 553375 w 610004"/>
              <a:gd name="connsiteY17" fmla="*/ 443408 h 553622"/>
              <a:gd name="connsiteX18" fmla="*/ 55636 w 610004"/>
              <a:gd name="connsiteY18" fmla="*/ 443408 h 553622"/>
              <a:gd name="connsiteX19" fmla="*/ 19870 w 610004"/>
              <a:gd name="connsiteY19" fmla="*/ 431518 h 553622"/>
              <a:gd name="connsiteX20" fmla="*/ 0 w 610004"/>
              <a:gd name="connsiteY20" fmla="*/ 387920 h 553622"/>
              <a:gd name="connsiteX21" fmla="*/ 0 w 610004"/>
              <a:gd name="connsiteY21" fmla="*/ 349277 h 553622"/>
              <a:gd name="connsiteX22" fmla="*/ 11922 w 610004"/>
              <a:gd name="connsiteY22" fmla="*/ 349277 h 553622"/>
              <a:gd name="connsiteX23" fmla="*/ 55636 w 610004"/>
              <a:gd name="connsiteY23" fmla="*/ 362158 h 553622"/>
              <a:gd name="connsiteX24" fmla="*/ 92395 w 610004"/>
              <a:gd name="connsiteY24" fmla="*/ 362158 h 553622"/>
              <a:gd name="connsiteX25" fmla="*/ 117232 w 610004"/>
              <a:gd name="connsiteY25" fmla="*/ 401792 h 553622"/>
              <a:gd name="connsiteX26" fmla="*/ 491779 w 610004"/>
              <a:gd name="connsiteY26" fmla="*/ 401792 h 553622"/>
              <a:gd name="connsiteX27" fmla="*/ 515623 w 610004"/>
              <a:gd name="connsiteY27" fmla="*/ 362158 h 553622"/>
              <a:gd name="connsiteX28" fmla="*/ 553375 w 610004"/>
              <a:gd name="connsiteY28" fmla="*/ 362158 h 553622"/>
              <a:gd name="connsiteX29" fmla="*/ 610004 w 610004"/>
              <a:gd name="connsiteY29" fmla="*/ 340360 h 553622"/>
              <a:gd name="connsiteX30" fmla="*/ 296003 w 610004"/>
              <a:gd name="connsiteY30" fmla="*/ 93312 h 553622"/>
              <a:gd name="connsiteX31" fmla="*/ 296003 w 610004"/>
              <a:gd name="connsiteY31" fmla="*/ 110170 h 553622"/>
              <a:gd name="connsiteX32" fmla="*/ 265212 w 610004"/>
              <a:gd name="connsiteY32" fmla="*/ 142894 h 553622"/>
              <a:gd name="connsiteX33" fmla="*/ 297989 w 610004"/>
              <a:gd name="connsiteY33" fmla="*/ 175618 h 553622"/>
              <a:gd name="connsiteX34" fmla="*/ 316861 w 610004"/>
              <a:gd name="connsiteY34" fmla="*/ 191484 h 553622"/>
              <a:gd name="connsiteX35" fmla="*/ 298982 w 610004"/>
              <a:gd name="connsiteY35" fmla="*/ 203384 h 553622"/>
              <a:gd name="connsiteX36" fmla="*/ 269185 w 610004"/>
              <a:gd name="connsiteY36" fmla="*/ 195450 h 553622"/>
              <a:gd name="connsiteX37" fmla="*/ 264219 w 610004"/>
              <a:gd name="connsiteY37" fmla="*/ 216275 h 553622"/>
              <a:gd name="connsiteX38" fmla="*/ 295010 w 610004"/>
              <a:gd name="connsiteY38" fmla="*/ 224208 h 553622"/>
              <a:gd name="connsiteX39" fmla="*/ 295010 w 610004"/>
              <a:gd name="connsiteY39" fmla="*/ 241066 h 553622"/>
              <a:gd name="connsiteX40" fmla="*/ 311895 w 610004"/>
              <a:gd name="connsiteY40" fmla="*/ 241066 h 553622"/>
              <a:gd name="connsiteX41" fmla="*/ 311895 w 610004"/>
              <a:gd name="connsiteY41" fmla="*/ 223216 h 553622"/>
              <a:gd name="connsiteX42" fmla="*/ 344671 w 610004"/>
              <a:gd name="connsiteY42" fmla="*/ 189501 h 553622"/>
              <a:gd name="connsiteX43" fmla="*/ 314874 w 610004"/>
              <a:gd name="connsiteY43" fmla="*/ 154793 h 553622"/>
              <a:gd name="connsiteX44" fmla="*/ 293023 w 610004"/>
              <a:gd name="connsiteY44" fmla="*/ 139919 h 553622"/>
              <a:gd name="connsiteX45" fmla="*/ 307922 w 610004"/>
              <a:gd name="connsiteY45" fmla="*/ 129011 h 553622"/>
              <a:gd name="connsiteX46" fmla="*/ 334739 w 610004"/>
              <a:gd name="connsiteY46" fmla="*/ 135952 h 553622"/>
              <a:gd name="connsiteX47" fmla="*/ 339705 w 610004"/>
              <a:gd name="connsiteY47" fmla="*/ 115128 h 553622"/>
              <a:gd name="connsiteX48" fmla="*/ 313881 w 610004"/>
              <a:gd name="connsiteY48" fmla="*/ 109178 h 553622"/>
              <a:gd name="connsiteX49" fmla="*/ 313881 w 610004"/>
              <a:gd name="connsiteY49" fmla="*/ 93312 h 553622"/>
              <a:gd name="connsiteX50" fmla="*/ 303949 w 610004"/>
              <a:gd name="connsiteY50" fmla="*/ 67530 h 553622"/>
              <a:gd name="connsiteX51" fmla="*/ 403272 w 610004"/>
              <a:gd name="connsiteY51" fmla="*/ 166693 h 553622"/>
              <a:gd name="connsiteX52" fmla="*/ 303949 w 610004"/>
              <a:gd name="connsiteY52" fmla="*/ 264865 h 553622"/>
              <a:gd name="connsiteX53" fmla="*/ 205618 w 610004"/>
              <a:gd name="connsiteY53" fmla="*/ 166693 h 553622"/>
              <a:gd name="connsiteX54" fmla="*/ 303949 w 610004"/>
              <a:gd name="connsiteY54" fmla="*/ 67530 h 553622"/>
              <a:gd name="connsiteX55" fmla="*/ 116239 w 610004"/>
              <a:gd name="connsiteY55" fmla="*/ 40672 h 553622"/>
              <a:gd name="connsiteX56" fmla="*/ 41727 w 610004"/>
              <a:gd name="connsiteY56" fmla="*/ 117057 h 553622"/>
              <a:gd name="connsiteX57" fmla="*/ 41727 w 610004"/>
              <a:gd name="connsiteY57" fmla="*/ 216258 h 553622"/>
              <a:gd name="connsiteX58" fmla="*/ 117232 w 610004"/>
              <a:gd name="connsiteY58" fmla="*/ 292642 h 553622"/>
              <a:gd name="connsiteX59" fmla="*/ 491779 w 610004"/>
              <a:gd name="connsiteY59" fmla="*/ 292642 h 553622"/>
              <a:gd name="connsiteX60" fmla="*/ 568278 w 610004"/>
              <a:gd name="connsiteY60" fmla="*/ 215266 h 553622"/>
              <a:gd name="connsiteX61" fmla="*/ 568278 w 610004"/>
              <a:gd name="connsiteY61" fmla="*/ 118049 h 553622"/>
              <a:gd name="connsiteX62" fmla="*/ 492772 w 610004"/>
              <a:gd name="connsiteY62" fmla="*/ 40672 h 553622"/>
              <a:gd name="connsiteX63" fmla="*/ 55636 w 610004"/>
              <a:gd name="connsiteY63" fmla="*/ 0 h 553622"/>
              <a:gd name="connsiteX64" fmla="*/ 553375 w 610004"/>
              <a:gd name="connsiteY64" fmla="*/ 0 h 553622"/>
              <a:gd name="connsiteX65" fmla="*/ 610004 w 610004"/>
              <a:gd name="connsiteY65" fmla="*/ 54560 h 553622"/>
              <a:gd name="connsiteX66" fmla="*/ 610004 w 610004"/>
              <a:gd name="connsiteY66" fmla="*/ 277762 h 553622"/>
              <a:gd name="connsiteX67" fmla="*/ 553375 w 610004"/>
              <a:gd name="connsiteY67" fmla="*/ 334307 h 553622"/>
              <a:gd name="connsiteX68" fmla="*/ 55636 w 610004"/>
              <a:gd name="connsiteY68" fmla="*/ 334307 h 553622"/>
              <a:gd name="connsiteX69" fmla="*/ 19870 w 610004"/>
              <a:gd name="connsiteY69" fmla="*/ 321411 h 553622"/>
              <a:gd name="connsiteX70" fmla="*/ 0 w 610004"/>
              <a:gd name="connsiteY70" fmla="*/ 277762 h 553622"/>
              <a:gd name="connsiteX71" fmla="*/ 0 w 610004"/>
              <a:gd name="connsiteY71" fmla="*/ 54560 h 553622"/>
              <a:gd name="connsiteX72" fmla="*/ 55636 w 610004"/>
              <a:gd name="connsiteY72" fmla="*/ 0 h 55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0004" h="553622">
                <a:moveTo>
                  <a:pt x="610004" y="450415"/>
                </a:moveTo>
                <a:lnTo>
                  <a:pt x="610004" y="498049"/>
                </a:lnTo>
                <a:cubicBezTo>
                  <a:pt x="610004" y="528813"/>
                  <a:pt x="584173" y="553622"/>
                  <a:pt x="553375" y="553622"/>
                </a:cubicBezTo>
                <a:lnTo>
                  <a:pt x="55636" y="553622"/>
                </a:lnTo>
                <a:cubicBezTo>
                  <a:pt x="42720" y="553622"/>
                  <a:pt x="27818" y="547668"/>
                  <a:pt x="19870" y="540721"/>
                </a:cubicBezTo>
                <a:cubicBezTo>
                  <a:pt x="10929" y="532782"/>
                  <a:pt x="0" y="514920"/>
                  <a:pt x="0" y="498049"/>
                </a:cubicBezTo>
                <a:lnTo>
                  <a:pt x="0" y="459347"/>
                </a:lnTo>
                <a:lnTo>
                  <a:pt x="11922" y="459347"/>
                </a:lnTo>
                <a:cubicBezTo>
                  <a:pt x="24838" y="467286"/>
                  <a:pt x="40733" y="471255"/>
                  <a:pt x="55636" y="471255"/>
                </a:cubicBezTo>
                <a:lnTo>
                  <a:pt x="92395" y="471255"/>
                </a:lnTo>
                <a:cubicBezTo>
                  <a:pt x="102330" y="483164"/>
                  <a:pt x="111271" y="496064"/>
                  <a:pt x="117232" y="511942"/>
                </a:cubicBezTo>
                <a:lnTo>
                  <a:pt x="491779" y="511942"/>
                </a:lnTo>
                <a:cubicBezTo>
                  <a:pt x="497740" y="496064"/>
                  <a:pt x="505688" y="483164"/>
                  <a:pt x="515623" y="471255"/>
                </a:cubicBezTo>
                <a:lnTo>
                  <a:pt x="553375" y="471255"/>
                </a:lnTo>
                <a:cubicBezTo>
                  <a:pt x="575232" y="471255"/>
                  <a:pt x="595102" y="463316"/>
                  <a:pt x="610004" y="450415"/>
                </a:cubicBezTo>
                <a:close/>
                <a:moveTo>
                  <a:pt x="610004" y="340360"/>
                </a:moveTo>
                <a:lnTo>
                  <a:pt x="610004" y="387920"/>
                </a:lnTo>
                <a:cubicBezTo>
                  <a:pt x="610004" y="418637"/>
                  <a:pt x="584173" y="443408"/>
                  <a:pt x="553375" y="443408"/>
                </a:cubicBezTo>
                <a:lnTo>
                  <a:pt x="55636" y="443408"/>
                </a:lnTo>
                <a:cubicBezTo>
                  <a:pt x="42720" y="443408"/>
                  <a:pt x="27818" y="437463"/>
                  <a:pt x="19870" y="431518"/>
                </a:cubicBezTo>
                <a:cubicBezTo>
                  <a:pt x="10929" y="423591"/>
                  <a:pt x="0" y="404765"/>
                  <a:pt x="0" y="387920"/>
                </a:cubicBezTo>
                <a:lnTo>
                  <a:pt x="0" y="349277"/>
                </a:lnTo>
                <a:lnTo>
                  <a:pt x="11922" y="349277"/>
                </a:lnTo>
                <a:cubicBezTo>
                  <a:pt x="24838" y="357204"/>
                  <a:pt x="40733" y="362158"/>
                  <a:pt x="55636" y="362158"/>
                </a:cubicBezTo>
                <a:lnTo>
                  <a:pt x="92395" y="362158"/>
                </a:lnTo>
                <a:cubicBezTo>
                  <a:pt x="102330" y="373058"/>
                  <a:pt x="111271" y="386930"/>
                  <a:pt x="117232" y="401792"/>
                </a:cubicBezTo>
                <a:lnTo>
                  <a:pt x="491779" y="401792"/>
                </a:lnTo>
                <a:cubicBezTo>
                  <a:pt x="497740" y="386930"/>
                  <a:pt x="505688" y="373058"/>
                  <a:pt x="515623" y="362158"/>
                </a:cubicBezTo>
                <a:lnTo>
                  <a:pt x="553375" y="362158"/>
                </a:lnTo>
                <a:cubicBezTo>
                  <a:pt x="575232" y="362158"/>
                  <a:pt x="595102" y="353241"/>
                  <a:pt x="610004" y="340360"/>
                </a:cubicBezTo>
                <a:close/>
                <a:moveTo>
                  <a:pt x="296003" y="93312"/>
                </a:moveTo>
                <a:lnTo>
                  <a:pt x="296003" y="110170"/>
                </a:lnTo>
                <a:cubicBezTo>
                  <a:pt x="276138" y="114137"/>
                  <a:pt x="265212" y="127028"/>
                  <a:pt x="265212" y="142894"/>
                </a:cubicBezTo>
                <a:cubicBezTo>
                  <a:pt x="265212" y="160743"/>
                  <a:pt x="278124" y="169668"/>
                  <a:pt x="297989" y="175618"/>
                </a:cubicBezTo>
                <a:cubicBezTo>
                  <a:pt x="310901" y="180576"/>
                  <a:pt x="316861" y="184542"/>
                  <a:pt x="316861" y="191484"/>
                </a:cubicBezTo>
                <a:cubicBezTo>
                  <a:pt x="316861" y="199417"/>
                  <a:pt x="309908" y="203384"/>
                  <a:pt x="298982" y="203384"/>
                </a:cubicBezTo>
                <a:cubicBezTo>
                  <a:pt x="288057" y="203384"/>
                  <a:pt x="277131" y="199417"/>
                  <a:pt x="269185" y="195450"/>
                </a:cubicBezTo>
                <a:lnTo>
                  <a:pt x="264219" y="216275"/>
                </a:lnTo>
                <a:cubicBezTo>
                  <a:pt x="271172" y="220241"/>
                  <a:pt x="282097" y="224208"/>
                  <a:pt x="295010" y="224208"/>
                </a:cubicBezTo>
                <a:lnTo>
                  <a:pt x="295010" y="241066"/>
                </a:lnTo>
                <a:lnTo>
                  <a:pt x="311895" y="241066"/>
                </a:lnTo>
                <a:lnTo>
                  <a:pt x="311895" y="223216"/>
                </a:lnTo>
                <a:cubicBezTo>
                  <a:pt x="332752" y="219250"/>
                  <a:pt x="344671" y="205367"/>
                  <a:pt x="344671" y="189501"/>
                </a:cubicBezTo>
                <a:cubicBezTo>
                  <a:pt x="344671" y="172643"/>
                  <a:pt x="336725" y="162727"/>
                  <a:pt x="314874" y="154793"/>
                </a:cubicBezTo>
                <a:cubicBezTo>
                  <a:pt x="298982" y="149835"/>
                  <a:pt x="293023" y="145869"/>
                  <a:pt x="293023" y="139919"/>
                </a:cubicBezTo>
                <a:cubicBezTo>
                  <a:pt x="293023" y="133969"/>
                  <a:pt x="296996" y="129011"/>
                  <a:pt x="307922" y="129011"/>
                </a:cubicBezTo>
                <a:cubicBezTo>
                  <a:pt x="321827" y="129011"/>
                  <a:pt x="329773" y="133969"/>
                  <a:pt x="334739" y="135952"/>
                </a:cubicBezTo>
                <a:lnTo>
                  <a:pt x="339705" y="115128"/>
                </a:lnTo>
                <a:cubicBezTo>
                  <a:pt x="333746" y="112153"/>
                  <a:pt x="325800" y="109178"/>
                  <a:pt x="313881" y="109178"/>
                </a:cubicBezTo>
                <a:lnTo>
                  <a:pt x="313881" y="93312"/>
                </a:lnTo>
                <a:close/>
                <a:moveTo>
                  <a:pt x="303949" y="67530"/>
                </a:moveTo>
                <a:cubicBezTo>
                  <a:pt x="358577" y="67530"/>
                  <a:pt x="403272" y="112153"/>
                  <a:pt x="403272" y="166693"/>
                </a:cubicBezTo>
                <a:cubicBezTo>
                  <a:pt x="403272" y="221233"/>
                  <a:pt x="358577" y="264865"/>
                  <a:pt x="303949" y="264865"/>
                </a:cubicBezTo>
                <a:cubicBezTo>
                  <a:pt x="249321" y="264865"/>
                  <a:pt x="205618" y="221233"/>
                  <a:pt x="205618" y="166693"/>
                </a:cubicBezTo>
                <a:cubicBezTo>
                  <a:pt x="205618" y="112153"/>
                  <a:pt x="249321" y="67530"/>
                  <a:pt x="303949" y="67530"/>
                </a:cubicBezTo>
                <a:close/>
                <a:moveTo>
                  <a:pt x="116239" y="40672"/>
                </a:moveTo>
                <a:cubicBezTo>
                  <a:pt x="103323" y="79360"/>
                  <a:pt x="73519" y="105153"/>
                  <a:pt x="41727" y="117057"/>
                </a:cubicBezTo>
                <a:lnTo>
                  <a:pt x="41727" y="216258"/>
                </a:lnTo>
                <a:cubicBezTo>
                  <a:pt x="73519" y="228162"/>
                  <a:pt x="103323" y="254946"/>
                  <a:pt x="117232" y="292642"/>
                </a:cubicBezTo>
                <a:lnTo>
                  <a:pt x="491779" y="292642"/>
                </a:lnTo>
                <a:cubicBezTo>
                  <a:pt x="505688" y="253954"/>
                  <a:pt x="535492" y="227170"/>
                  <a:pt x="568278" y="215266"/>
                </a:cubicBezTo>
                <a:lnTo>
                  <a:pt x="568278" y="118049"/>
                </a:lnTo>
                <a:cubicBezTo>
                  <a:pt x="534499" y="106145"/>
                  <a:pt x="505688" y="81344"/>
                  <a:pt x="492772" y="40672"/>
                </a:cubicBezTo>
                <a:close/>
                <a:moveTo>
                  <a:pt x="55636" y="0"/>
                </a:moveTo>
                <a:lnTo>
                  <a:pt x="553375" y="0"/>
                </a:lnTo>
                <a:cubicBezTo>
                  <a:pt x="584173" y="0"/>
                  <a:pt x="610004" y="23808"/>
                  <a:pt x="610004" y="54560"/>
                </a:cubicBezTo>
                <a:lnTo>
                  <a:pt x="610004" y="277762"/>
                </a:lnTo>
                <a:cubicBezTo>
                  <a:pt x="610004" y="308515"/>
                  <a:pt x="584173" y="334307"/>
                  <a:pt x="553375" y="334307"/>
                </a:cubicBezTo>
                <a:lnTo>
                  <a:pt x="55636" y="334307"/>
                </a:lnTo>
                <a:cubicBezTo>
                  <a:pt x="42720" y="334307"/>
                  <a:pt x="27818" y="327363"/>
                  <a:pt x="19870" y="321411"/>
                </a:cubicBezTo>
                <a:cubicBezTo>
                  <a:pt x="10929" y="313475"/>
                  <a:pt x="0" y="294626"/>
                  <a:pt x="0" y="277762"/>
                </a:cubicBezTo>
                <a:lnTo>
                  <a:pt x="0" y="54560"/>
                </a:lnTo>
                <a:cubicBezTo>
                  <a:pt x="0" y="23808"/>
                  <a:pt x="24838" y="0"/>
                  <a:pt x="55636" y="0"/>
                </a:cubicBezTo>
                <a:close/>
              </a:path>
            </a:pathLst>
          </a:custGeom>
          <a:solidFill>
            <a:schemeClr val="accent1"/>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p>
        </p:txBody>
      </p:sp>
      <p:sp>
        <p:nvSpPr>
          <p:cNvPr id="15" name="i$ḷïḍè"/>
          <p:cNvSpPr/>
          <p:nvPr/>
        </p:nvSpPr>
        <p:spPr>
          <a:xfrm>
            <a:off x="7037406" y="3111816"/>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p>
        </p:txBody>
      </p:sp>
      <p:sp>
        <p:nvSpPr>
          <p:cNvPr id="16" name="î$1íḓe"/>
          <p:cNvSpPr/>
          <p:nvPr/>
        </p:nvSpPr>
        <p:spPr>
          <a:xfrm>
            <a:off x="4650637" y="3084778"/>
            <a:ext cx="503956" cy="459398"/>
          </a:xfrm>
          <a:custGeom>
            <a:avLst/>
            <a:gdLst>
              <a:gd name="T0" fmla="*/ 3495 w 7671"/>
              <a:gd name="T1" fmla="*/ 13 h 7004"/>
              <a:gd name="T2" fmla="*/ 1231 w 7671"/>
              <a:gd name="T3" fmla="*/ 2655 h 7004"/>
              <a:gd name="T4" fmla="*/ 72 w 7671"/>
              <a:gd name="T5" fmla="*/ 2932 h 7004"/>
              <a:gd name="T6" fmla="*/ 847 w 7671"/>
              <a:gd name="T7" fmla="*/ 5568 h 7004"/>
              <a:gd name="T8" fmla="*/ 3486 w 7671"/>
              <a:gd name="T9" fmla="*/ 6995 h 7004"/>
              <a:gd name="T10" fmla="*/ 7670 w 7671"/>
              <a:gd name="T11" fmla="*/ 2832 h 7004"/>
              <a:gd name="T12" fmla="*/ 151 w 7671"/>
              <a:gd name="T13" fmla="*/ 4560 h 7004"/>
              <a:gd name="T14" fmla="*/ 336 w 7671"/>
              <a:gd name="T15" fmla="*/ 4160 h 7004"/>
              <a:gd name="T16" fmla="*/ 162 w 7671"/>
              <a:gd name="T17" fmla="*/ 3813 h 7004"/>
              <a:gd name="T18" fmla="*/ 321 w 7671"/>
              <a:gd name="T19" fmla="*/ 3331 h 7004"/>
              <a:gd name="T20" fmla="*/ 689 w 7671"/>
              <a:gd name="T21" fmla="*/ 4708 h 7004"/>
              <a:gd name="T22" fmla="*/ 509 w 7671"/>
              <a:gd name="T23" fmla="*/ 4140 h 7004"/>
              <a:gd name="T24" fmla="*/ 692 w 7671"/>
              <a:gd name="T25" fmla="*/ 3769 h 7004"/>
              <a:gd name="T26" fmla="*/ 495 w 7671"/>
              <a:gd name="T27" fmla="*/ 3269 h 7004"/>
              <a:gd name="T28" fmla="*/ 1721 w 7671"/>
              <a:gd name="T29" fmla="*/ 4980 h 7004"/>
              <a:gd name="T30" fmla="*/ 1432 w 7671"/>
              <a:gd name="T31" fmla="*/ 4244 h 7004"/>
              <a:gd name="T32" fmla="*/ 1700 w 7671"/>
              <a:gd name="T33" fmla="*/ 3686 h 7004"/>
              <a:gd name="T34" fmla="*/ 1449 w 7671"/>
              <a:gd name="T35" fmla="*/ 3018 h 7004"/>
              <a:gd name="T36" fmla="*/ 1713 w 7671"/>
              <a:gd name="T37" fmla="*/ 2381 h 7004"/>
              <a:gd name="T38" fmla="*/ 1438 w 7671"/>
              <a:gd name="T39" fmla="*/ 1807 h 7004"/>
              <a:gd name="T40" fmla="*/ 2329 w 7671"/>
              <a:gd name="T41" fmla="*/ 5112 h 7004"/>
              <a:gd name="T42" fmla="*/ 1930 w 7671"/>
              <a:gd name="T43" fmla="*/ 4323 h 7004"/>
              <a:gd name="T44" fmla="*/ 2329 w 7671"/>
              <a:gd name="T45" fmla="*/ 3597 h 7004"/>
              <a:gd name="T46" fmla="*/ 1930 w 7671"/>
              <a:gd name="T47" fmla="*/ 2923 h 7004"/>
              <a:gd name="T48" fmla="*/ 2329 w 7671"/>
              <a:gd name="T49" fmla="*/ 3597 h 7004"/>
              <a:gd name="T50" fmla="*/ 1930 w 7671"/>
              <a:gd name="T51" fmla="*/ 2223 h 7004"/>
              <a:gd name="T52" fmla="*/ 2329 w 7671"/>
              <a:gd name="T53" fmla="*/ 2082 h 7004"/>
              <a:gd name="T54" fmla="*/ 2650 w 7671"/>
              <a:gd name="T55" fmla="*/ 5254 h 7004"/>
              <a:gd name="T56" fmla="*/ 3152 w 7671"/>
              <a:gd name="T57" fmla="*/ 4435 h 7004"/>
              <a:gd name="T58" fmla="*/ 2636 w 7671"/>
              <a:gd name="T59" fmla="*/ 3595 h 7004"/>
              <a:gd name="T60" fmla="*/ 3152 w 7671"/>
              <a:gd name="T61" fmla="*/ 2623 h 7004"/>
              <a:gd name="T62" fmla="*/ 2663 w 7671"/>
              <a:gd name="T63" fmla="*/ 1956 h 7004"/>
              <a:gd name="T64" fmla="*/ 3131 w 7671"/>
              <a:gd name="T65" fmla="*/ 776 h 7004"/>
              <a:gd name="T66" fmla="*/ 4990 w 7671"/>
              <a:gd name="T67" fmla="*/ 1229 h 7004"/>
              <a:gd name="T68" fmla="*/ 5441 w 7671"/>
              <a:gd name="T69" fmla="*/ 2226 h 7004"/>
              <a:gd name="T70" fmla="*/ 4948 w 7671"/>
              <a:gd name="T71" fmla="*/ 2784 h 7004"/>
              <a:gd name="T72" fmla="*/ 5453 w 7671"/>
              <a:gd name="T73" fmla="*/ 3664 h 7004"/>
              <a:gd name="T74" fmla="*/ 3706 w 7671"/>
              <a:gd name="T75" fmla="*/ 694 h 7004"/>
              <a:gd name="T76" fmla="*/ 4408 w 7671"/>
              <a:gd name="T77" fmla="*/ 1907 h 7004"/>
              <a:gd name="T78" fmla="*/ 3688 w 7671"/>
              <a:gd name="T79" fmla="*/ 3518 h 7004"/>
              <a:gd name="T80" fmla="*/ 4448 w 7671"/>
              <a:gd name="T81" fmla="*/ 3557 h 7004"/>
              <a:gd name="T82" fmla="*/ 5014 w 7671"/>
              <a:gd name="T83" fmla="*/ 6300 h 7004"/>
              <a:gd name="T84" fmla="*/ 4045 w 7671"/>
              <a:gd name="T85" fmla="*/ 4424 h 7004"/>
              <a:gd name="T86" fmla="*/ 5014 w 7671"/>
              <a:gd name="T87" fmla="*/ 6300 h 7004"/>
              <a:gd name="T88" fmla="*/ 5413 w 7671"/>
              <a:gd name="T89" fmla="*/ 6118 h 7004"/>
              <a:gd name="T90" fmla="*/ 6087 w 7671"/>
              <a:gd name="T91" fmla="*/ 5892 h 7004"/>
              <a:gd name="T92" fmla="*/ 5822 w 7671"/>
              <a:gd name="T93" fmla="*/ 3640 h 7004"/>
              <a:gd name="T94" fmla="*/ 6258 w 7671"/>
              <a:gd name="T95" fmla="*/ 3660 h 7004"/>
              <a:gd name="T96" fmla="*/ 5851 w 7671"/>
              <a:gd name="T97" fmla="*/ 2352 h 7004"/>
              <a:gd name="T98" fmla="*/ 6258 w 7671"/>
              <a:gd name="T99" fmla="*/ 1803 h 7004"/>
              <a:gd name="T100" fmla="*/ 6669 w 7671"/>
              <a:gd name="T101" fmla="*/ 4852 h 7004"/>
              <a:gd name="T102" fmla="*/ 6955 w 7671"/>
              <a:gd name="T103" fmla="*/ 4202 h 7004"/>
              <a:gd name="T104" fmla="*/ 6927 w 7671"/>
              <a:gd name="T105" fmla="*/ 3741 h 7004"/>
              <a:gd name="T106" fmla="*/ 6677 w 7671"/>
              <a:gd name="T107" fmla="*/ 3084 h 7004"/>
              <a:gd name="T108" fmla="*/ 7371 w 7671"/>
              <a:gd name="T109" fmla="*/ 4717 h 7004"/>
              <a:gd name="T110" fmla="*/ 7155 w 7671"/>
              <a:gd name="T111" fmla="*/ 4176 h 7004"/>
              <a:gd name="T112" fmla="*/ 7404 w 7671"/>
              <a:gd name="T113" fmla="*/ 3726 h 7004"/>
              <a:gd name="T114" fmla="*/ 7117 w 7671"/>
              <a:gd name="T115" fmla="*/ 3219 h 7004"/>
              <a:gd name="T116" fmla="*/ 7404 w 7671"/>
              <a:gd name="T117" fmla="*/ 3726 h 7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671" h="7004">
                <a:moveTo>
                  <a:pt x="7585" y="2716"/>
                </a:moveTo>
                <a:lnTo>
                  <a:pt x="6499" y="2383"/>
                </a:lnTo>
                <a:lnTo>
                  <a:pt x="6499" y="1573"/>
                </a:lnTo>
                <a:cubicBezTo>
                  <a:pt x="6499" y="1527"/>
                  <a:pt x="6473" y="1485"/>
                  <a:pt x="6432" y="1465"/>
                </a:cubicBezTo>
                <a:lnTo>
                  <a:pt x="3498" y="13"/>
                </a:lnTo>
                <a:cubicBezTo>
                  <a:pt x="3497" y="13"/>
                  <a:pt x="3497" y="13"/>
                  <a:pt x="3495" y="13"/>
                </a:cubicBezTo>
                <a:cubicBezTo>
                  <a:pt x="3490" y="10"/>
                  <a:pt x="3468" y="0"/>
                  <a:pt x="3436" y="2"/>
                </a:cubicBezTo>
                <a:cubicBezTo>
                  <a:pt x="3403" y="4"/>
                  <a:pt x="3379" y="20"/>
                  <a:pt x="3374" y="23"/>
                </a:cubicBezTo>
                <a:lnTo>
                  <a:pt x="3374" y="23"/>
                </a:lnTo>
                <a:lnTo>
                  <a:pt x="1282" y="1515"/>
                </a:lnTo>
                <a:cubicBezTo>
                  <a:pt x="1250" y="1538"/>
                  <a:pt x="1231" y="1574"/>
                  <a:pt x="1231" y="1613"/>
                </a:cubicBezTo>
                <a:lnTo>
                  <a:pt x="1231" y="2655"/>
                </a:lnTo>
                <a:lnTo>
                  <a:pt x="842" y="2609"/>
                </a:lnTo>
                <a:cubicBezTo>
                  <a:pt x="842" y="2609"/>
                  <a:pt x="841" y="2609"/>
                  <a:pt x="839" y="2609"/>
                </a:cubicBezTo>
                <a:cubicBezTo>
                  <a:pt x="834" y="2609"/>
                  <a:pt x="822" y="2608"/>
                  <a:pt x="811" y="2610"/>
                </a:cubicBezTo>
                <a:cubicBezTo>
                  <a:pt x="797" y="2612"/>
                  <a:pt x="785" y="2616"/>
                  <a:pt x="780" y="2618"/>
                </a:cubicBezTo>
                <a:cubicBezTo>
                  <a:pt x="780" y="2618"/>
                  <a:pt x="779" y="2618"/>
                  <a:pt x="779" y="2618"/>
                </a:cubicBezTo>
                <a:lnTo>
                  <a:pt x="72" y="2932"/>
                </a:lnTo>
                <a:cubicBezTo>
                  <a:pt x="28" y="2951"/>
                  <a:pt x="0" y="2994"/>
                  <a:pt x="0" y="3042"/>
                </a:cubicBezTo>
                <a:lnTo>
                  <a:pt x="0" y="5060"/>
                </a:lnTo>
                <a:cubicBezTo>
                  <a:pt x="0" y="5105"/>
                  <a:pt x="24" y="5145"/>
                  <a:pt x="63" y="5166"/>
                </a:cubicBezTo>
                <a:lnTo>
                  <a:pt x="772" y="5555"/>
                </a:lnTo>
                <a:cubicBezTo>
                  <a:pt x="772" y="5555"/>
                  <a:pt x="790" y="5566"/>
                  <a:pt x="813" y="5568"/>
                </a:cubicBezTo>
                <a:cubicBezTo>
                  <a:pt x="833" y="5571"/>
                  <a:pt x="847" y="5568"/>
                  <a:pt x="847" y="5568"/>
                </a:cubicBezTo>
                <a:lnTo>
                  <a:pt x="1231" y="5513"/>
                </a:lnTo>
                <a:lnTo>
                  <a:pt x="1231" y="5735"/>
                </a:lnTo>
                <a:cubicBezTo>
                  <a:pt x="1231" y="5779"/>
                  <a:pt x="1255" y="5820"/>
                  <a:pt x="1294" y="5841"/>
                </a:cubicBezTo>
                <a:lnTo>
                  <a:pt x="3386" y="6987"/>
                </a:lnTo>
                <a:cubicBezTo>
                  <a:pt x="3386" y="6987"/>
                  <a:pt x="3409" y="7001"/>
                  <a:pt x="3440" y="7002"/>
                </a:cubicBezTo>
                <a:cubicBezTo>
                  <a:pt x="3463" y="7004"/>
                  <a:pt x="3486" y="6995"/>
                  <a:pt x="3486" y="6995"/>
                </a:cubicBezTo>
                <a:lnTo>
                  <a:pt x="3486" y="6994"/>
                </a:lnTo>
                <a:lnTo>
                  <a:pt x="3486" y="6994"/>
                </a:lnTo>
                <a:lnTo>
                  <a:pt x="6420" y="5879"/>
                </a:lnTo>
                <a:lnTo>
                  <a:pt x="7592" y="5433"/>
                </a:lnTo>
                <a:cubicBezTo>
                  <a:pt x="7639" y="5416"/>
                  <a:pt x="7670" y="5371"/>
                  <a:pt x="7670" y="5321"/>
                </a:cubicBezTo>
                <a:lnTo>
                  <a:pt x="7670" y="2832"/>
                </a:lnTo>
                <a:cubicBezTo>
                  <a:pt x="7671" y="2779"/>
                  <a:pt x="7636" y="2732"/>
                  <a:pt x="7585" y="2716"/>
                </a:cubicBezTo>
                <a:close/>
                <a:moveTo>
                  <a:pt x="337" y="4559"/>
                </a:moveTo>
                <a:cubicBezTo>
                  <a:pt x="337" y="4571"/>
                  <a:pt x="331" y="4583"/>
                  <a:pt x="321" y="4591"/>
                </a:cubicBezTo>
                <a:cubicBezTo>
                  <a:pt x="313" y="4596"/>
                  <a:pt x="305" y="4599"/>
                  <a:pt x="296" y="4599"/>
                </a:cubicBezTo>
                <a:cubicBezTo>
                  <a:pt x="293" y="4599"/>
                  <a:pt x="289" y="4598"/>
                  <a:pt x="286" y="4597"/>
                </a:cubicBezTo>
                <a:lnTo>
                  <a:pt x="151" y="4560"/>
                </a:lnTo>
                <a:cubicBezTo>
                  <a:pt x="134" y="4555"/>
                  <a:pt x="122" y="4539"/>
                  <a:pt x="122" y="4521"/>
                </a:cubicBezTo>
                <a:lnTo>
                  <a:pt x="122" y="4147"/>
                </a:lnTo>
                <a:cubicBezTo>
                  <a:pt x="122" y="4136"/>
                  <a:pt x="126" y="4125"/>
                  <a:pt x="135" y="4117"/>
                </a:cubicBezTo>
                <a:cubicBezTo>
                  <a:pt x="143" y="4109"/>
                  <a:pt x="155" y="4106"/>
                  <a:pt x="166" y="4107"/>
                </a:cubicBezTo>
                <a:lnTo>
                  <a:pt x="300" y="4120"/>
                </a:lnTo>
                <a:cubicBezTo>
                  <a:pt x="321" y="4122"/>
                  <a:pt x="336" y="4139"/>
                  <a:pt x="336" y="4160"/>
                </a:cubicBezTo>
                <a:lnTo>
                  <a:pt x="336" y="4559"/>
                </a:lnTo>
                <a:lnTo>
                  <a:pt x="337" y="4559"/>
                </a:lnTo>
                <a:close/>
                <a:moveTo>
                  <a:pt x="337" y="3761"/>
                </a:moveTo>
                <a:cubicBezTo>
                  <a:pt x="337" y="3782"/>
                  <a:pt x="321" y="3800"/>
                  <a:pt x="300" y="3802"/>
                </a:cubicBezTo>
                <a:lnTo>
                  <a:pt x="165" y="3813"/>
                </a:lnTo>
                <a:lnTo>
                  <a:pt x="162" y="3813"/>
                </a:lnTo>
                <a:cubicBezTo>
                  <a:pt x="152" y="3813"/>
                  <a:pt x="142" y="3809"/>
                  <a:pt x="135" y="3802"/>
                </a:cubicBezTo>
                <a:cubicBezTo>
                  <a:pt x="126" y="3795"/>
                  <a:pt x="122" y="3784"/>
                  <a:pt x="122" y="3773"/>
                </a:cubicBezTo>
                <a:lnTo>
                  <a:pt x="122" y="3398"/>
                </a:lnTo>
                <a:cubicBezTo>
                  <a:pt x="122" y="3380"/>
                  <a:pt x="134" y="3364"/>
                  <a:pt x="152" y="3359"/>
                </a:cubicBezTo>
                <a:lnTo>
                  <a:pt x="286" y="3324"/>
                </a:lnTo>
                <a:cubicBezTo>
                  <a:pt x="298" y="3321"/>
                  <a:pt x="311" y="3323"/>
                  <a:pt x="321" y="3331"/>
                </a:cubicBezTo>
                <a:cubicBezTo>
                  <a:pt x="331" y="3339"/>
                  <a:pt x="337" y="3350"/>
                  <a:pt x="337" y="3363"/>
                </a:cubicBezTo>
                <a:lnTo>
                  <a:pt x="337" y="3761"/>
                </a:lnTo>
                <a:lnTo>
                  <a:pt x="337" y="3761"/>
                </a:lnTo>
                <a:close/>
                <a:moveTo>
                  <a:pt x="729" y="4668"/>
                </a:moveTo>
                <a:cubicBezTo>
                  <a:pt x="729" y="4680"/>
                  <a:pt x="723" y="4692"/>
                  <a:pt x="714" y="4700"/>
                </a:cubicBezTo>
                <a:cubicBezTo>
                  <a:pt x="706" y="4705"/>
                  <a:pt x="698" y="4708"/>
                  <a:pt x="689" y="4708"/>
                </a:cubicBezTo>
                <a:cubicBezTo>
                  <a:pt x="686" y="4708"/>
                  <a:pt x="682" y="4707"/>
                  <a:pt x="678" y="4706"/>
                </a:cubicBezTo>
                <a:lnTo>
                  <a:pt x="494" y="4655"/>
                </a:lnTo>
                <a:cubicBezTo>
                  <a:pt x="477" y="4651"/>
                  <a:pt x="465" y="4635"/>
                  <a:pt x="465" y="4617"/>
                </a:cubicBezTo>
                <a:lnTo>
                  <a:pt x="465" y="4180"/>
                </a:lnTo>
                <a:cubicBezTo>
                  <a:pt x="465" y="4169"/>
                  <a:pt x="470" y="4158"/>
                  <a:pt x="478" y="4150"/>
                </a:cubicBezTo>
                <a:cubicBezTo>
                  <a:pt x="486" y="4143"/>
                  <a:pt x="498" y="4139"/>
                  <a:pt x="509" y="4140"/>
                </a:cubicBezTo>
                <a:lnTo>
                  <a:pt x="693" y="4158"/>
                </a:lnTo>
                <a:cubicBezTo>
                  <a:pt x="714" y="4160"/>
                  <a:pt x="729" y="4178"/>
                  <a:pt x="729" y="4198"/>
                </a:cubicBezTo>
                <a:lnTo>
                  <a:pt x="729" y="4668"/>
                </a:lnTo>
                <a:lnTo>
                  <a:pt x="729" y="4668"/>
                </a:lnTo>
                <a:close/>
                <a:moveTo>
                  <a:pt x="729" y="3729"/>
                </a:moveTo>
                <a:cubicBezTo>
                  <a:pt x="729" y="3750"/>
                  <a:pt x="713" y="3767"/>
                  <a:pt x="692" y="3769"/>
                </a:cubicBezTo>
                <a:lnTo>
                  <a:pt x="508" y="3784"/>
                </a:lnTo>
                <a:lnTo>
                  <a:pt x="505" y="3784"/>
                </a:lnTo>
                <a:cubicBezTo>
                  <a:pt x="495" y="3784"/>
                  <a:pt x="485" y="3781"/>
                  <a:pt x="478" y="3774"/>
                </a:cubicBezTo>
                <a:cubicBezTo>
                  <a:pt x="469" y="3766"/>
                  <a:pt x="465" y="3756"/>
                  <a:pt x="465" y="3744"/>
                </a:cubicBezTo>
                <a:lnTo>
                  <a:pt x="465" y="3308"/>
                </a:lnTo>
                <a:cubicBezTo>
                  <a:pt x="465" y="3290"/>
                  <a:pt x="477" y="3274"/>
                  <a:pt x="495" y="3269"/>
                </a:cubicBezTo>
                <a:lnTo>
                  <a:pt x="679" y="3221"/>
                </a:lnTo>
                <a:cubicBezTo>
                  <a:pt x="691" y="3217"/>
                  <a:pt x="704" y="3220"/>
                  <a:pt x="714" y="3228"/>
                </a:cubicBezTo>
                <a:cubicBezTo>
                  <a:pt x="723" y="3235"/>
                  <a:pt x="729" y="3247"/>
                  <a:pt x="729" y="3260"/>
                </a:cubicBezTo>
                <a:lnTo>
                  <a:pt x="729" y="3729"/>
                </a:lnTo>
                <a:close/>
                <a:moveTo>
                  <a:pt x="1737" y="4948"/>
                </a:moveTo>
                <a:cubicBezTo>
                  <a:pt x="1737" y="4960"/>
                  <a:pt x="1731" y="4972"/>
                  <a:pt x="1721" y="4980"/>
                </a:cubicBezTo>
                <a:cubicBezTo>
                  <a:pt x="1714" y="4985"/>
                  <a:pt x="1706" y="4988"/>
                  <a:pt x="1697" y="4988"/>
                </a:cubicBezTo>
                <a:cubicBezTo>
                  <a:pt x="1693" y="4988"/>
                  <a:pt x="1690" y="4987"/>
                  <a:pt x="1686" y="4986"/>
                </a:cubicBezTo>
                <a:lnTo>
                  <a:pt x="1449" y="4920"/>
                </a:lnTo>
                <a:cubicBezTo>
                  <a:pt x="1431" y="4916"/>
                  <a:pt x="1419" y="4900"/>
                  <a:pt x="1419" y="4882"/>
                </a:cubicBezTo>
                <a:lnTo>
                  <a:pt x="1419" y="4274"/>
                </a:lnTo>
                <a:cubicBezTo>
                  <a:pt x="1419" y="4262"/>
                  <a:pt x="1424" y="4251"/>
                  <a:pt x="1432" y="4244"/>
                </a:cubicBezTo>
                <a:cubicBezTo>
                  <a:pt x="1441" y="4236"/>
                  <a:pt x="1452" y="4232"/>
                  <a:pt x="1463" y="4233"/>
                </a:cubicBezTo>
                <a:lnTo>
                  <a:pt x="1701" y="4257"/>
                </a:lnTo>
                <a:cubicBezTo>
                  <a:pt x="1721" y="4259"/>
                  <a:pt x="1737" y="4276"/>
                  <a:pt x="1737" y="4297"/>
                </a:cubicBezTo>
                <a:lnTo>
                  <a:pt x="1737" y="4948"/>
                </a:lnTo>
                <a:close/>
                <a:moveTo>
                  <a:pt x="1737" y="3646"/>
                </a:moveTo>
                <a:cubicBezTo>
                  <a:pt x="1737" y="3667"/>
                  <a:pt x="1721" y="3684"/>
                  <a:pt x="1700" y="3686"/>
                </a:cubicBezTo>
                <a:lnTo>
                  <a:pt x="1463" y="3705"/>
                </a:lnTo>
                <a:cubicBezTo>
                  <a:pt x="1462" y="3706"/>
                  <a:pt x="1461" y="3706"/>
                  <a:pt x="1459" y="3706"/>
                </a:cubicBezTo>
                <a:cubicBezTo>
                  <a:pt x="1449" y="3706"/>
                  <a:pt x="1440" y="3702"/>
                  <a:pt x="1432" y="3695"/>
                </a:cubicBezTo>
                <a:cubicBezTo>
                  <a:pt x="1424" y="3687"/>
                  <a:pt x="1419" y="3677"/>
                  <a:pt x="1419" y="3665"/>
                </a:cubicBezTo>
                <a:lnTo>
                  <a:pt x="1419" y="3057"/>
                </a:lnTo>
                <a:cubicBezTo>
                  <a:pt x="1419" y="3039"/>
                  <a:pt x="1432" y="3023"/>
                  <a:pt x="1449" y="3018"/>
                </a:cubicBezTo>
                <a:lnTo>
                  <a:pt x="1687" y="2956"/>
                </a:lnTo>
                <a:cubicBezTo>
                  <a:pt x="1699" y="2953"/>
                  <a:pt x="1712" y="2955"/>
                  <a:pt x="1721" y="2963"/>
                </a:cubicBezTo>
                <a:cubicBezTo>
                  <a:pt x="1731" y="2970"/>
                  <a:pt x="1737" y="2982"/>
                  <a:pt x="1737" y="2995"/>
                </a:cubicBezTo>
                <a:lnTo>
                  <a:pt x="1737" y="3646"/>
                </a:lnTo>
                <a:close/>
                <a:moveTo>
                  <a:pt x="1737" y="2344"/>
                </a:moveTo>
                <a:cubicBezTo>
                  <a:pt x="1737" y="2360"/>
                  <a:pt x="1728" y="2374"/>
                  <a:pt x="1713" y="2381"/>
                </a:cubicBezTo>
                <a:lnTo>
                  <a:pt x="1476" y="2486"/>
                </a:lnTo>
                <a:cubicBezTo>
                  <a:pt x="1471" y="2488"/>
                  <a:pt x="1465" y="2489"/>
                  <a:pt x="1460" y="2489"/>
                </a:cubicBezTo>
                <a:cubicBezTo>
                  <a:pt x="1452" y="2489"/>
                  <a:pt x="1444" y="2487"/>
                  <a:pt x="1437" y="2483"/>
                </a:cubicBezTo>
                <a:cubicBezTo>
                  <a:pt x="1426" y="2475"/>
                  <a:pt x="1419" y="2463"/>
                  <a:pt x="1419" y="2449"/>
                </a:cubicBezTo>
                <a:lnTo>
                  <a:pt x="1419" y="1841"/>
                </a:lnTo>
                <a:cubicBezTo>
                  <a:pt x="1419" y="1827"/>
                  <a:pt x="1426" y="1814"/>
                  <a:pt x="1438" y="1807"/>
                </a:cubicBezTo>
                <a:lnTo>
                  <a:pt x="1676" y="1659"/>
                </a:lnTo>
                <a:cubicBezTo>
                  <a:pt x="1688" y="1651"/>
                  <a:pt x="1704" y="1651"/>
                  <a:pt x="1716" y="1658"/>
                </a:cubicBezTo>
                <a:cubicBezTo>
                  <a:pt x="1729" y="1665"/>
                  <a:pt x="1737" y="1678"/>
                  <a:pt x="1737" y="1693"/>
                </a:cubicBezTo>
                <a:lnTo>
                  <a:pt x="1737" y="2344"/>
                </a:lnTo>
                <a:lnTo>
                  <a:pt x="1737" y="2344"/>
                </a:lnTo>
                <a:close/>
                <a:moveTo>
                  <a:pt x="2329" y="5112"/>
                </a:moveTo>
                <a:cubicBezTo>
                  <a:pt x="2329" y="5124"/>
                  <a:pt x="2323" y="5136"/>
                  <a:pt x="2313" y="5144"/>
                </a:cubicBezTo>
                <a:cubicBezTo>
                  <a:pt x="2306" y="5149"/>
                  <a:pt x="2297" y="5152"/>
                  <a:pt x="2289" y="5152"/>
                </a:cubicBezTo>
                <a:cubicBezTo>
                  <a:pt x="2285" y="5152"/>
                  <a:pt x="2281" y="5152"/>
                  <a:pt x="2278" y="5151"/>
                </a:cubicBezTo>
                <a:lnTo>
                  <a:pt x="1960" y="5062"/>
                </a:lnTo>
                <a:cubicBezTo>
                  <a:pt x="1942" y="5058"/>
                  <a:pt x="1930" y="5042"/>
                  <a:pt x="1930" y="5024"/>
                </a:cubicBezTo>
                <a:lnTo>
                  <a:pt x="1930" y="4323"/>
                </a:lnTo>
                <a:cubicBezTo>
                  <a:pt x="1930" y="4312"/>
                  <a:pt x="1935" y="4301"/>
                  <a:pt x="1943" y="4293"/>
                </a:cubicBezTo>
                <a:cubicBezTo>
                  <a:pt x="1952" y="4286"/>
                  <a:pt x="1963" y="4282"/>
                  <a:pt x="1974" y="4283"/>
                </a:cubicBezTo>
                <a:lnTo>
                  <a:pt x="2292" y="4314"/>
                </a:lnTo>
                <a:cubicBezTo>
                  <a:pt x="2313" y="4316"/>
                  <a:pt x="2329" y="4334"/>
                  <a:pt x="2329" y="4354"/>
                </a:cubicBezTo>
                <a:lnTo>
                  <a:pt x="2329" y="5112"/>
                </a:lnTo>
                <a:close/>
                <a:moveTo>
                  <a:pt x="2329" y="3597"/>
                </a:moveTo>
                <a:cubicBezTo>
                  <a:pt x="2329" y="3618"/>
                  <a:pt x="2313" y="3635"/>
                  <a:pt x="2292" y="3637"/>
                </a:cubicBezTo>
                <a:lnTo>
                  <a:pt x="1974" y="3663"/>
                </a:lnTo>
                <a:cubicBezTo>
                  <a:pt x="1973" y="3663"/>
                  <a:pt x="1971" y="3664"/>
                  <a:pt x="1970" y="3664"/>
                </a:cubicBezTo>
                <a:cubicBezTo>
                  <a:pt x="1960" y="3664"/>
                  <a:pt x="1951" y="3660"/>
                  <a:pt x="1943" y="3653"/>
                </a:cubicBezTo>
                <a:cubicBezTo>
                  <a:pt x="1935" y="3645"/>
                  <a:pt x="1930" y="3634"/>
                  <a:pt x="1930" y="3623"/>
                </a:cubicBezTo>
                <a:lnTo>
                  <a:pt x="1930" y="2923"/>
                </a:lnTo>
                <a:cubicBezTo>
                  <a:pt x="1930" y="2905"/>
                  <a:pt x="1942" y="2889"/>
                  <a:pt x="1960" y="2884"/>
                </a:cubicBezTo>
                <a:lnTo>
                  <a:pt x="2278" y="2800"/>
                </a:lnTo>
                <a:cubicBezTo>
                  <a:pt x="2290" y="2797"/>
                  <a:pt x="2303" y="2800"/>
                  <a:pt x="2313" y="2807"/>
                </a:cubicBezTo>
                <a:cubicBezTo>
                  <a:pt x="2323" y="2815"/>
                  <a:pt x="2329" y="2827"/>
                  <a:pt x="2329" y="2839"/>
                </a:cubicBezTo>
                <a:lnTo>
                  <a:pt x="2329" y="3597"/>
                </a:lnTo>
                <a:lnTo>
                  <a:pt x="2329" y="3597"/>
                </a:lnTo>
                <a:close/>
                <a:moveTo>
                  <a:pt x="2329" y="2082"/>
                </a:moveTo>
                <a:cubicBezTo>
                  <a:pt x="2329" y="2098"/>
                  <a:pt x="2319" y="2112"/>
                  <a:pt x="2305" y="2119"/>
                </a:cubicBezTo>
                <a:lnTo>
                  <a:pt x="1987" y="2260"/>
                </a:lnTo>
                <a:cubicBezTo>
                  <a:pt x="1982" y="2262"/>
                  <a:pt x="1976" y="2263"/>
                  <a:pt x="1970" y="2263"/>
                </a:cubicBezTo>
                <a:cubicBezTo>
                  <a:pt x="1963" y="2263"/>
                  <a:pt x="1955" y="2261"/>
                  <a:pt x="1949" y="2257"/>
                </a:cubicBezTo>
                <a:cubicBezTo>
                  <a:pt x="1937" y="2249"/>
                  <a:pt x="1930" y="2236"/>
                  <a:pt x="1930" y="2223"/>
                </a:cubicBezTo>
                <a:lnTo>
                  <a:pt x="1930" y="1523"/>
                </a:lnTo>
                <a:cubicBezTo>
                  <a:pt x="1930" y="1509"/>
                  <a:pt x="1938" y="1496"/>
                  <a:pt x="1949" y="1489"/>
                </a:cubicBezTo>
                <a:lnTo>
                  <a:pt x="2267" y="1290"/>
                </a:lnTo>
                <a:cubicBezTo>
                  <a:pt x="2280" y="1282"/>
                  <a:pt x="2295" y="1282"/>
                  <a:pt x="2308" y="1289"/>
                </a:cubicBezTo>
                <a:cubicBezTo>
                  <a:pt x="2321" y="1296"/>
                  <a:pt x="2329" y="1310"/>
                  <a:pt x="2329" y="1324"/>
                </a:cubicBezTo>
                <a:lnTo>
                  <a:pt x="2329" y="2082"/>
                </a:lnTo>
                <a:lnTo>
                  <a:pt x="2329" y="2082"/>
                </a:lnTo>
                <a:close/>
                <a:moveTo>
                  <a:pt x="3152" y="5341"/>
                </a:moveTo>
                <a:cubicBezTo>
                  <a:pt x="3152" y="5352"/>
                  <a:pt x="3147" y="5364"/>
                  <a:pt x="3139" y="5372"/>
                </a:cubicBezTo>
                <a:cubicBezTo>
                  <a:pt x="3124" y="5387"/>
                  <a:pt x="3104" y="5387"/>
                  <a:pt x="3098" y="5387"/>
                </a:cubicBezTo>
                <a:lnTo>
                  <a:pt x="3097" y="5387"/>
                </a:lnTo>
                <a:cubicBezTo>
                  <a:pt x="3018" y="5387"/>
                  <a:pt x="2710" y="5276"/>
                  <a:pt x="2650" y="5254"/>
                </a:cubicBezTo>
                <a:cubicBezTo>
                  <a:pt x="2634" y="5248"/>
                  <a:pt x="2623" y="5233"/>
                  <a:pt x="2623" y="5216"/>
                </a:cubicBezTo>
                <a:lnTo>
                  <a:pt x="2623" y="4391"/>
                </a:lnTo>
                <a:cubicBezTo>
                  <a:pt x="2623" y="4380"/>
                  <a:pt x="2628" y="4369"/>
                  <a:pt x="2636" y="4361"/>
                </a:cubicBezTo>
                <a:cubicBezTo>
                  <a:pt x="2645" y="4354"/>
                  <a:pt x="2656" y="4350"/>
                  <a:pt x="2667" y="4351"/>
                </a:cubicBezTo>
                <a:lnTo>
                  <a:pt x="3115" y="4395"/>
                </a:lnTo>
                <a:cubicBezTo>
                  <a:pt x="3136" y="4397"/>
                  <a:pt x="3152" y="4414"/>
                  <a:pt x="3152" y="4435"/>
                </a:cubicBezTo>
                <a:cubicBezTo>
                  <a:pt x="3152" y="4444"/>
                  <a:pt x="3152" y="5302"/>
                  <a:pt x="3152" y="5341"/>
                </a:cubicBezTo>
                <a:close/>
                <a:moveTo>
                  <a:pt x="3152" y="3529"/>
                </a:moveTo>
                <a:cubicBezTo>
                  <a:pt x="3152" y="3550"/>
                  <a:pt x="3136" y="3567"/>
                  <a:pt x="3115" y="3569"/>
                </a:cubicBezTo>
                <a:lnTo>
                  <a:pt x="2667" y="3606"/>
                </a:lnTo>
                <a:cubicBezTo>
                  <a:pt x="2665" y="3606"/>
                  <a:pt x="2664" y="3606"/>
                  <a:pt x="2663" y="3606"/>
                </a:cubicBezTo>
                <a:cubicBezTo>
                  <a:pt x="2653" y="3606"/>
                  <a:pt x="2643" y="3602"/>
                  <a:pt x="2636" y="3595"/>
                </a:cubicBezTo>
                <a:cubicBezTo>
                  <a:pt x="2628" y="3588"/>
                  <a:pt x="2623" y="3577"/>
                  <a:pt x="2623" y="3566"/>
                </a:cubicBezTo>
                <a:lnTo>
                  <a:pt x="2623" y="2741"/>
                </a:lnTo>
                <a:cubicBezTo>
                  <a:pt x="2623" y="2722"/>
                  <a:pt x="2635" y="2706"/>
                  <a:pt x="2653" y="2702"/>
                </a:cubicBezTo>
                <a:lnTo>
                  <a:pt x="3101" y="2584"/>
                </a:lnTo>
                <a:cubicBezTo>
                  <a:pt x="3113" y="2581"/>
                  <a:pt x="3126" y="2583"/>
                  <a:pt x="3136" y="2591"/>
                </a:cubicBezTo>
                <a:cubicBezTo>
                  <a:pt x="3146" y="2599"/>
                  <a:pt x="3152" y="2610"/>
                  <a:pt x="3152" y="2623"/>
                </a:cubicBezTo>
                <a:lnTo>
                  <a:pt x="3152" y="3529"/>
                </a:lnTo>
                <a:lnTo>
                  <a:pt x="3152" y="3529"/>
                </a:lnTo>
                <a:close/>
                <a:moveTo>
                  <a:pt x="3152" y="1717"/>
                </a:moveTo>
                <a:cubicBezTo>
                  <a:pt x="3152" y="1733"/>
                  <a:pt x="3142" y="1748"/>
                  <a:pt x="3128" y="1754"/>
                </a:cubicBezTo>
                <a:lnTo>
                  <a:pt x="2680" y="1953"/>
                </a:lnTo>
                <a:cubicBezTo>
                  <a:pt x="2674" y="1955"/>
                  <a:pt x="2669" y="1956"/>
                  <a:pt x="2663" y="1956"/>
                </a:cubicBezTo>
                <a:cubicBezTo>
                  <a:pt x="2656" y="1956"/>
                  <a:pt x="2648" y="1954"/>
                  <a:pt x="2641" y="1950"/>
                </a:cubicBezTo>
                <a:cubicBezTo>
                  <a:pt x="2630" y="1942"/>
                  <a:pt x="2623" y="1930"/>
                  <a:pt x="2623" y="1916"/>
                </a:cubicBezTo>
                <a:lnTo>
                  <a:pt x="2623" y="1091"/>
                </a:lnTo>
                <a:cubicBezTo>
                  <a:pt x="2623" y="1077"/>
                  <a:pt x="2630" y="1064"/>
                  <a:pt x="2642" y="1057"/>
                </a:cubicBezTo>
                <a:lnTo>
                  <a:pt x="3090" y="777"/>
                </a:lnTo>
                <a:cubicBezTo>
                  <a:pt x="3103" y="769"/>
                  <a:pt x="3118" y="769"/>
                  <a:pt x="3131" y="776"/>
                </a:cubicBezTo>
                <a:cubicBezTo>
                  <a:pt x="3144" y="783"/>
                  <a:pt x="3152" y="797"/>
                  <a:pt x="3152" y="811"/>
                </a:cubicBezTo>
                <a:lnTo>
                  <a:pt x="3152" y="1717"/>
                </a:lnTo>
                <a:lnTo>
                  <a:pt x="3152" y="1717"/>
                </a:lnTo>
                <a:close/>
                <a:moveTo>
                  <a:pt x="4934" y="1266"/>
                </a:moveTo>
                <a:cubicBezTo>
                  <a:pt x="4934" y="1252"/>
                  <a:pt x="4941" y="1240"/>
                  <a:pt x="4952" y="1232"/>
                </a:cubicBezTo>
                <a:cubicBezTo>
                  <a:pt x="4963" y="1225"/>
                  <a:pt x="4978" y="1224"/>
                  <a:pt x="4990" y="1229"/>
                </a:cubicBezTo>
                <a:lnTo>
                  <a:pt x="5469" y="1436"/>
                </a:lnTo>
                <a:cubicBezTo>
                  <a:pt x="5483" y="1442"/>
                  <a:pt x="5493" y="1457"/>
                  <a:pt x="5493" y="1473"/>
                </a:cubicBezTo>
                <a:lnTo>
                  <a:pt x="5493" y="2187"/>
                </a:lnTo>
                <a:cubicBezTo>
                  <a:pt x="5493" y="2200"/>
                  <a:pt x="5487" y="2212"/>
                  <a:pt x="5477" y="2220"/>
                </a:cubicBezTo>
                <a:cubicBezTo>
                  <a:pt x="5470" y="2225"/>
                  <a:pt x="5461" y="2228"/>
                  <a:pt x="5453" y="2228"/>
                </a:cubicBezTo>
                <a:cubicBezTo>
                  <a:pt x="5449" y="2228"/>
                  <a:pt x="5445" y="2227"/>
                  <a:pt x="5441" y="2226"/>
                </a:cubicBezTo>
                <a:lnTo>
                  <a:pt x="4963" y="2079"/>
                </a:lnTo>
                <a:cubicBezTo>
                  <a:pt x="4946" y="2074"/>
                  <a:pt x="4934" y="2058"/>
                  <a:pt x="4934" y="2040"/>
                </a:cubicBezTo>
                <a:lnTo>
                  <a:pt x="4934" y="1266"/>
                </a:lnTo>
                <a:lnTo>
                  <a:pt x="4934" y="1266"/>
                </a:lnTo>
                <a:close/>
                <a:moveTo>
                  <a:pt x="4934" y="2815"/>
                </a:moveTo>
                <a:cubicBezTo>
                  <a:pt x="4934" y="2803"/>
                  <a:pt x="4939" y="2791"/>
                  <a:pt x="4948" y="2784"/>
                </a:cubicBezTo>
                <a:cubicBezTo>
                  <a:pt x="4958" y="2776"/>
                  <a:pt x="4970" y="2773"/>
                  <a:pt x="4981" y="2775"/>
                </a:cubicBezTo>
                <a:lnTo>
                  <a:pt x="5460" y="2862"/>
                </a:lnTo>
                <a:cubicBezTo>
                  <a:pt x="5479" y="2866"/>
                  <a:pt x="5493" y="2882"/>
                  <a:pt x="5493" y="2902"/>
                </a:cubicBezTo>
                <a:lnTo>
                  <a:pt x="5493" y="3623"/>
                </a:lnTo>
                <a:cubicBezTo>
                  <a:pt x="5493" y="3634"/>
                  <a:pt x="5488" y="3645"/>
                  <a:pt x="5480" y="3653"/>
                </a:cubicBezTo>
                <a:cubicBezTo>
                  <a:pt x="5473" y="3660"/>
                  <a:pt x="5463" y="3664"/>
                  <a:pt x="5453" y="3664"/>
                </a:cubicBezTo>
                <a:cubicBezTo>
                  <a:pt x="5452" y="3664"/>
                  <a:pt x="5451" y="3663"/>
                  <a:pt x="5450" y="3663"/>
                </a:cubicBezTo>
                <a:lnTo>
                  <a:pt x="4971" y="3629"/>
                </a:lnTo>
                <a:cubicBezTo>
                  <a:pt x="4950" y="3628"/>
                  <a:pt x="4934" y="3610"/>
                  <a:pt x="4934" y="3589"/>
                </a:cubicBezTo>
                <a:lnTo>
                  <a:pt x="4934" y="2815"/>
                </a:lnTo>
                <a:close/>
                <a:moveTo>
                  <a:pt x="3688" y="727"/>
                </a:moveTo>
                <a:cubicBezTo>
                  <a:pt x="3688" y="714"/>
                  <a:pt x="3695" y="701"/>
                  <a:pt x="3706" y="694"/>
                </a:cubicBezTo>
                <a:cubicBezTo>
                  <a:pt x="3718" y="686"/>
                  <a:pt x="3732" y="685"/>
                  <a:pt x="3744" y="690"/>
                </a:cubicBezTo>
                <a:lnTo>
                  <a:pt x="4424" y="984"/>
                </a:lnTo>
                <a:cubicBezTo>
                  <a:pt x="4439" y="991"/>
                  <a:pt x="4449" y="1005"/>
                  <a:pt x="4449" y="1021"/>
                </a:cubicBezTo>
                <a:lnTo>
                  <a:pt x="4449" y="1867"/>
                </a:lnTo>
                <a:cubicBezTo>
                  <a:pt x="4449" y="1879"/>
                  <a:pt x="4442" y="1891"/>
                  <a:pt x="4432" y="1899"/>
                </a:cubicBezTo>
                <a:cubicBezTo>
                  <a:pt x="4425" y="1904"/>
                  <a:pt x="4417" y="1907"/>
                  <a:pt x="4408" y="1907"/>
                </a:cubicBezTo>
                <a:cubicBezTo>
                  <a:pt x="4404" y="1907"/>
                  <a:pt x="4400" y="1906"/>
                  <a:pt x="4396" y="1905"/>
                </a:cubicBezTo>
                <a:lnTo>
                  <a:pt x="3717" y="1696"/>
                </a:lnTo>
                <a:cubicBezTo>
                  <a:pt x="3700" y="1691"/>
                  <a:pt x="3688" y="1675"/>
                  <a:pt x="3688" y="1658"/>
                </a:cubicBezTo>
                <a:lnTo>
                  <a:pt x="3688" y="727"/>
                </a:lnTo>
                <a:lnTo>
                  <a:pt x="3688" y="727"/>
                </a:lnTo>
                <a:close/>
                <a:moveTo>
                  <a:pt x="3688" y="3518"/>
                </a:moveTo>
                <a:lnTo>
                  <a:pt x="3688" y="2588"/>
                </a:lnTo>
                <a:cubicBezTo>
                  <a:pt x="3688" y="2576"/>
                  <a:pt x="3694" y="2564"/>
                  <a:pt x="3703" y="2557"/>
                </a:cubicBezTo>
                <a:cubicBezTo>
                  <a:pt x="3712" y="2549"/>
                  <a:pt x="3724" y="2546"/>
                  <a:pt x="3736" y="2548"/>
                </a:cubicBezTo>
                <a:lnTo>
                  <a:pt x="4415" y="2672"/>
                </a:lnTo>
                <a:cubicBezTo>
                  <a:pt x="4434" y="2676"/>
                  <a:pt x="4448" y="2692"/>
                  <a:pt x="4448" y="2712"/>
                </a:cubicBezTo>
                <a:lnTo>
                  <a:pt x="4448" y="3557"/>
                </a:lnTo>
                <a:cubicBezTo>
                  <a:pt x="4448" y="3568"/>
                  <a:pt x="4444" y="3579"/>
                  <a:pt x="4436" y="3586"/>
                </a:cubicBezTo>
                <a:cubicBezTo>
                  <a:pt x="4428" y="3593"/>
                  <a:pt x="4418" y="3597"/>
                  <a:pt x="4408" y="3597"/>
                </a:cubicBezTo>
                <a:cubicBezTo>
                  <a:pt x="4407" y="3597"/>
                  <a:pt x="4407" y="3597"/>
                  <a:pt x="4406" y="3597"/>
                </a:cubicBezTo>
                <a:lnTo>
                  <a:pt x="3726" y="3558"/>
                </a:lnTo>
                <a:cubicBezTo>
                  <a:pt x="3705" y="3557"/>
                  <a:pt x="3688" y="3539"/>
                  <a:pt x="3688" y="3518"/>
                </a:cubicBezTo>
                <a:close/>
                <a:moveTo>
                  <a:pt x="5014" y="6300"/>
                </a:moveTo>
                <a:cubicBezTo>
                  <a:pt x="5014" y="6317"/>
                  <a:pt x="5004" y="6331"/>
                  <a:pt x="4989" y="6338"/>
                </a:cubicBezTo>
                <a:lnTo>
                  <a:pt x="4099" y="6676"/>
                </a:lnTo>
                <a:cubicBezTo>
                  <a:pt x="4094" y="6677"/>
                  <a:pt x="4089" y="6678"/>
                  <a:pt x="4085" y="6678"/>
                </a:cubicBezTo>
                <a:cubicBezTo>
                  <a:pt x="4077" y="6678"/>
                  <a:pt x="4069" y="6676"/>
                  <a:pt x="4062" y="6671"/>
                </a:cubicBezTo>
                <a:cubicBezTo>
                  <a:pt x="4051" y="6664"/>
                  <a:pt x="4045" y="6651"/>
                  <a:pt x="4045" y="6638"/>
                </a:cubicBezTo>
                <a:lnTo>
                  <a:pt x="4045" y="4424"/>
                </a:lnTo>
                <a:cubicBezTo>
                  <a:pt x="4045" y="4403"/>
                  <a:pt x="4061" y="4385"/>
                  <a:pt x="4082" y="4384"/>
                </a:cubicBezTo>
                <a:lnTo>
                  <a:pt x="4972" y="4323"/>
                </a:lnTo>
                <a:cubicBezTo>
                  <a:pt x="4983" y="4323"/>
                  <a:pt x="4994" y="4327"/>
                  <a:pt x="5002" y="4334"/>
                </a:cubicBezTo>
                <a:cubicBezTo>
                  <a:pt x="5010" y="4342"/>
                  <a:pt x="5015" y="4352"/>
                  <a:pt x="5015" y="4364"/>
                </a:cubicBezTo>
                <a:lnTo>
                  <a:pt x="5015" y="6300"/>
                </a:lnTo>
                <a:lnTo>
                  <a:pt x="5014" y="6300"/>
                </a:lnTo>
                <a:close/>
                <a:moveTo>
                  <a:pt x="6087" y="5892"/>
                </a:moveTo>
                <a:cubicBezTo>
                  <a:pt x="6087" y="5909"/>
                  <a:pt x="6076" y="5924"/>
                  <a:pt x="6061" y="5930"/>
                </a:cubicBezTo>
                <a:lnTo>
                  <a:pt x="5467" y="6156"/>
                </a:lnTo>
                <a:cubicBezTo>
                  <a:pt x="5462" y="6157"/>
                  <a:pt x="5458" y="6158"/>
                  <a:pt x="5453" y="6158"/>
                </a:cubicBezTo>
                <a:cubicBezTo>
                  <a:pt x="5445" y="6158"/>
                  <a:pt x="5437" y="6156"/>
                  <a:pt x="5430" y="6151"/>
                </a:cubicBezTo>
                <a:cubicBezTo>
                  <a:pt x="5419" y="6144"/>
                  <a:pt x="5413" y="6131"/>
                  <a:pt x="5413" y="6118"/>
                </a:cubicBezTo>
                <a:lnTo>
                  <a:pt x="5413" y="4331"/>
                </a:lnTo>
                <a:cubicBezTo>
                  <a:pt x="5413" y="4310"/>
                  <a:pt x="5429" y="4293"/>
                  <a:pt x="5450" y="4291"/>
                </a:cubicBezTo>
                <a:lnTo>
                  <a:pt x="6044" y="4251"/>
                </a:lnTo>
                <a:cubicBezTo>
                  <a:pt x="6055" y="4250"/>
                  <a:pt x="6066" y="4254"/>
                  <a:pt x="6074" y="4262"/>
                </a:cubicBezTo>
                <a:cubicBezTo>
                  <a:pt x="6082" y="4269"/>
                  <a:pt x="6087" y="4280"/>
                  <a:pt x="6087" y="4291"/>
                </a:cubicBezTo>
                <a:lnTo>
                  <a:pt x="6087" y="5892"/>
                </a:lnTo>
                <a:close/>
                <a:moveTo>
                  <a:pt x="6258" y="3660"/>
                </a:moveTo>
                <a:cubicBezTo>
                  <a:pt x="6258" y="3671"/>
                  <a:pt x="6253" y="3682"/>
                  <a:pt x="6245" y="3690"/>
                </a:cubicBezTo>
                <a:cubicBezTo>
                  <a:pt x="6238" y="3697"/>
                  <a:pt x="6228" y="3701"/>
                  <a:pt x="6218" y="3701"/>
                </a:cubicBezTo>
                <a:lnTo>
                  <a:pt x="6215" y="3701"/>
                </a:lnTo>
                <a:lnTo>
                  <a:pt x="5860" y="3680"/>
                </a:lnTo>
                <a:cubicBezTo>
                  <a:pt x="5839" y="3679"/>
                  <a:pt x="5822" y="3662"/>
                  <a:pt x="5822" y="3640"/>
                </a:cubicBezTo>
                <a:lnTo>
                  <a:pt x="5822" y="2977"/>
                </a:lnTo>
                <a:cubicBezTo>
                  <a:pt x="5822" y="2965"/>
                  <a:pt x="5828" y="2953"/>
                  <a:pt x="5837" y="2946"/>
                </a:cubicBezTo>
                <a:cubicBezTo>
                  <a:pt x="5846" y="2938"/>
                  <a:pt x="5858" y="2935"/>
                  <a:pt x="5870" y="2937"/>
                </a:cubicBezTo>
                <a:lnTo>
                  <a:pt x="6225" y="3002"/>
                </a:lnTo>
                <a:cubicBezTo>
                  <a:pt x="6244" y="3005"/>
                  <a:pt x="6258" y="3022"/>
                  <a:pt x="6258" y="3041"/>
                </a:cubicBezTo>
                <a:lnTo>
                  <a:pt x="6258" y="3660"/>
                </a:lnTo>
                <a:lnTo>
                  <a:pt x="6258" y="3660"/>
                </a:lnTo>
                <a:close/>
                <a:moveTo>
                  <a:pt x="6258" y="2422"/>
                </a:moveTo>
                <a:cubicBezTo>
                  <a:pt x="6258" y="2435"/>
                  <a:pt x="6252" y="2447"/>
                  <a:pt x="6242" y="2455"/>
                </a:cubicBezTo>
                <a:cubicBezTo>
                  <a:pt x="6235" y="2460"/>
                  <a:pt x="6226" y="2463"/>
                  <a:pt x="6218" y="2463"/>
                </a:cubicBezTo>
                <a:cubicBezTo>
                  <a:pt x="6214" y="2463"/>
                  <a:pt x="6210" y="2462"/>
                  <a:pt x="6206" y="2461"/>
                </a:cubicBezTo>
                <a:lnTo>
                  <a:pt x="5851" y="2352"/>
                </a:lnTo>
                <a:cubicBezTo>
                  <a:pt x="5834" y="2346"/>
                  <a:pt x="5823" y="2331"/>
                  <a:pt x="5823" y="2313"/>
                </a:cubicBezTo>
                <a:lnTo>
                  <a:pt x="5823" y="1650"/>
                </a:lnTo>
                <a:cubicBezTo>
                  <a:pt x="5823" y="1636"/>
                  <a:pt x="5829" y="1624"/>
                  <a:pt x="5841" y="1616"/>
                </a:cubicBezTo>
                <a:cubicBezTo>
                  <a:pt x="5852" y="1609"/>
                  <a:pt x="5866" y="1608"/>
                  <a:pt x="5879" y="1613"/>
                </a:cubicBezTo>
                <a:lnTo>
                  <a:pt x="6234" y="1766"/>
                </a:lnTo>
                <a:cubicBezTo>
                  <a:pt x="6249" y="1773"/>
                  <a:pt x="6258" y="1787"/>
                  <a:pt x="6258" y="1803"/>
                </a:cubicBezTo>
                <a:lnTo>
                  <a:pt x="6258" y="2422"/>
                </a:lnTo>
                <a:lnTo>
                  <a:pt x="6258" y="2422"/>
                </a:lnTo>
                <a:close/>
                <a:moveTo>
                  <a:pt x="6968" y="4762"/>
                </a:moveTo>
                <a:cubicBezTo>
                  <a:pt x="6968" y="4781"/>
                  <a:pt x="6954" y="4798"/>
                  <a:pt x="6935" y="4801"/>
                </a:cubicBezTo>
                <a:lnTo>
                  <a:pt x="6677" y="4851"/>
                </a:lnTo>
                <a:cubicBezTo>
                  <a:pt x="6674" y="4852"/>
                  <a:pt x="6672" y="4852"/>
                  <a:pt x="6669" y="4852"/>
                </a:cubicBezTo>
                <a:cubicBezTo>
                  <a:pt x="6660" y="4852"/>
                  <a:pt x="6651" y="4848"/>
                  <a:pt x="6644" y="4842"/>
                </a:cubicBezTo>
                <a:cubicBezTo>
                  <a:pt x="6635" y="4835"/>
                  <a:pt x="6629" y="4824"/>
                  <a:pt x="6629" y="4812"/>
                </a:cubicBezTo>
                <a:lnTo>
                  <a:pt x="6629" y="4249"/>
                </a:lnTo>
                <a:cubicBezTo>
                  <a:pt x="6629" y="4228"/>
                  <a:pt x="6646" y="4210"/>
                  <a:pt x="6667" y="4209"/>
                </a:cubicBezTo>
                <a:lnTo>
                  <a:pt x="6925" y="4191"/>
                </a:lnTo>
                <a:cubicBezTo>
                  <a:pt x="6936" y="4191"/>
                  <a:pt x="6947" y="4195"/>
                  <a:pt x="6955" y="4202"/>
                </a:cubicBezTo>
                <a:cubicBezTo>
                  <a:pt x="6963" y="4210"/>
                  <a:pt x="6968" y="4220"/>
                  <a:pt x="6968" y="4232"/>
                </a:cubicBezTo>
                <a:lnTo>
                  <a:pt x="6968" y="4762"/>
                </a:lnTo>
                <a:lnTo>
                  <a:pt x="6968" y="4762"/>
                </a:lnTo>
                <a:close/>
                <a:moveTo>
                  <a:pt x="6968" y="3701"/>
                </a:moveTo>
                <a:cubicBezTo>
                  <a:pt x="6968" y="3712"/>
                  <a:pt x="6963" y="3723"/>
                  <a:pt x="6955" y="3730"/>
                </a:cubicBezTo>
                <a:cubicBezTo>
                  <a:pt x="6947" y="3737"/>
                  <a:pt x="6938" y="3741"/>
                  <a:pt x="6927" y="3741"/>
                </a:cubicBezTo>
                <a:lnTo>
                  <a:pt x="6925" y="3741"/>
                </a:lnTo>
                <a:lnTo>
                  <a:pt x="6667" y="3726"/>
                </a:lnTo>
                <a:cubicBezTo>
                  <a:pt x="6646" y="3725"/>
                  <a:pt x="6629" y="3708"/>
                  <a:pt x="6629" y="3686"/>
                </a:cubicBezTo>
                <a:lnTo>
                  <a:pt x="6629" y="3124"/>
                </a:lnTo>
                <a:cubicBezTo>
                  <a:pt x="6629" y="3112"/>
                  <a:pt x="6634" y="3101"/>
                  <a:pt x="6644" y="3093"/>
                </a:cubicBezTo>
                <a:cubicBezTo>
                  <a:pt x="6653" y="3085"/>
                  <a:pt x="6665" y="3082"/>
                  <a:pt x="6677" y="3084"/>
                </a:cubicBezTo>
                <a:lnTo>
                  <a:pt x="6934" y="3131"/>
                </a:lnTo>
                <a:cubicBezTo>
                  <a:pt x="6953" y="3135"/>
                  <a:pt x="6967" y="3151"/>
                  <a:pt x="6967" y="3171"/>
                </a:cubicBezTo>
                <a:lnTo>
                  <a:pt x="6967" y="3701"/>
                </a:lnTo>
                <a:lnTo>
                  <a:pt x="6968" y="3701"/>
                </a:lnTo>
                <a:close/>
                <a:moveTo>
                  <a:pt x="7404" y="4678"/>
                </a:moveTo>
                <a:cubicBezTo>
                  <a:pt x="7404" y="4697"/>
                  <a:pt x="7390" y="4714"/>
                  <a:pt x="7371" y="4717"/>
                </a:cubicBezTo>
                <a:lnTo>
                  <a:pt x="7165" y="4757"/>
                </a:lnTo>
                <a:cubicBezTo>
                  <a:pt x="7162" y="4757"/>
                  <a:pt x="7160" y="4758"/>
                  <a:pt x="7157" y="4758"/>
                </a:cubicBezTo>
                <a:cubicBezTo>
                  <a:pt x="7148" y="4758"/>
                  <a:pt x="7139" y="4754"/>
                  <a:pt x="7132" y="4748"/>
                </a:cubicBezTo>
                <a:cubicBezTo>
                  <a:pt x="7122" y="4741"/>
                  <a:pt x="7117" y="4729"/>
                  <a:pt x="7117" y="4717"/>
                </a:cubicBezTo>
                <a:lnTo>
                  <a:pt x="7117" y="4216"/>
                </a:lnTo>
                <a:cubicBezTo>
                  <a:pt x="7117" y="4195"/>
                  <a:pt x="7134" y="4177"/>
                  <a:pt x="7155" y="4176"/>
                </a:cubicBezTo>
                <a:lnTo>
                  <a:pt x="7361" y="4162"/>
                </a:lnTo>
                <a:cubicBezTo>
                  <a:pt x="7372" y="4161"/>
                  <a:pt x="7383" y="4165"/>
                  <a:pt x="7391" y="4172"/>
                </a:cubicBezTo>
                <a:cubicBezTo>
                  <a:pt x="7399" y="4180"/>
                  <a:pt x="7404" y="4191"/>
                  <a:pt x="7404" y="4202"/>
                </a:cubicBezTo>
                <a:lnTo>
                  <a:pt x="7404" y="4678"/>
                </a:lnTo>
                <a:lnTo>
                  <a:pt x="7404" y="4678"/>
                </a:lnTo>
                <a:close/>
                <a:moveTo>
                  <a:pt x="7404" y="3726"/>
                </a:moveTo>
                <a:cubicBezTo>
                  <a:pt x="7404" y="3737"/>
                  <a:pt x="7399" y="3748"/>
                  <a:pt x="7391" y="3755"/>
                </a:cubicBezTo>
                <a:cubicBezTo>
                  <a:pt x="7384" y="3762"/>
                  <a:pt x="7374" y="3766"/>
                  <a:pt x="7364" y="3766"/>
                </a:cubicBezTo>
                <a:cubicBezTo>
                  <a:pt x="7363" y="3766"/>
                  <a:pt x="7362" y="3766"/>
                  <a:pt x="7361" y="3766"/>
                </a:cubicBezTo>
                <a:lnTo>
                  <a:pt x="7155" y="3754"/>
                </a:lnTo>
                <a:cubicBezTo>
                  <a:pt x="7134" y="3753"/>
                  <a:pt x="7117" y="3736"/>
                  <a:pt x="7117" y="3714"/>
                </a:cubicBezTo>
                <a:lnTo>
                  <a:pt x="7117" y="3219"/>
                </a:lnTo>
                <a:cubicBezTo>
                  <a:pt x="7117" y="3207"/>
                  <a:pt x="7122" y="3196"/>
                  <a:pt x="7131" y="3188"/>
                </a:cubicBezTo>
                <a:cubicBezTo>
                  <a:pt x="7140" y="3181"/>
                  <a:pt x="7152" y="3177"/>
                  <a:pt x="7164" y="3179"/>
                </a:cubicBezTo>
                <a:lnTo>
                  <a:pt x="7370" y="3210"/>
                </a:lnTo>
                <a:cubicBezTo>
                  <a:pt x="7390" y="3213"/>
                  <a:pt x="7404" y="3230"/>
                  <a:pt x="7404" y="3250"/>
                </a:cubicBezTo>
                <a:lnTo>
                  <a:pt x="7404" y="3726"/>
                </a:lnTo>
                <a:lnTo>
                  <a:pt x="7404" y="3726"/>
                </a:lnTo>
                <a:close/>
              </a:path>
            </a:pathLst>
          </a:custGeom>
          <a:solidFill>
            <a:schemeClr val="tx1">
              <a:lumMod val="50000"/>
              <a:lumOff val="50000"/>
            </a:schemeClr>
          </a:solidFill>
          <a:ln w="38100" cap="flat" cmpd="sng" algn="ctr">
            <a:no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p>
        </p:txBody>
      </p:sp>
      <p:grpSp>
        <p:nvGrpSpPr>
          <p:cNvPr id="17" name="组合 16"/>
          <p:cNvGrpSpPr/>
          <p:nvPr/>
        </p:nvGrpSpPr>
        <p:grpSpPr>
          <a:xfrm>
            <a:off x="1035275" y="4304553"/>
            <a:ext cx="2457155" cy="2142282"/>
            <a:chOff x="1433725" y="4304553"/>
            <a:chExt cx="2457155" cy="2142282"/>
          </a:xfrm>
        </p:grpSpPr>
        <p:sp>
          <p:nvSpPr>
            <p:cNvPr id="18" name="Shape 1448"/>
            <p:cNvSpPr txBox="1"/>
            <p:nvPr/>
          </p:nvSpPr>
          <p:spPr>
            <a:xfrm>
              <a:off x="1685716" y="4304553"/>
              <a:ext cx="1953171" cy="392512"/>
            </a:xfrm>
            <a:prstGeom prst="rect">
              <a:avLst/>
            </a:prstGeom>
            <a:noFill/>
            <a:ln>
              <a:noFill/>
            </a:ln>
          </p:spPr>
          <p:txBody>
            <a:bodyPr wrap="none" lIns="45713" tIns="22850" rIns="45713" bIns="22850" anchor="t" anchorCtr="0">
              <a:normAutofit/>
            </a:bodyPr>
            <a:lstStyle/>
            <a:p>
              <a:pPr algn="ctr">
                <a:buSzPct val="25000"/>
              </a:pPr>
              <a:r>
                <a:rPr lang="zh-CN" altLang="en-US" sz="2000" b="1" dirty="0">
                  <a:sym typeface="Calibri" panose="020F0502020204030204"/>
                </a:rPr>
                <a:t>全球市场的衔接</a:t>
              </a:r>
              <a:endParaRPr lang="de-DE" sz="2000" b="1" dirty="0">
                <a:sym typeface="Calibri" panose="020F0502020204030204"/>
              </a:endParaRPr>
            </a:p>
          </p:txBody>
        </p:sp>
        <p:sp>
          <p:nvSpPr>
            <p:cNvPr id="19" name="Shape 1450"/>
            <p:cNvSpPr txBox="1"/>
            <p:nvPr/>
          </p:nvSpPr>
          <p:spPr>
            <a:xfrm>
              <a:off x="1433725" y="4697064"/>
              <a:ext cx="2457155" cy="1749771"/>
            </a:xfrm>
            <a:prstGeom prst="rect">
              <a:avLst/>
            </a:prstGeom>
            <a:noFill/>
            <a:ln>
              <a:noFill/>
            </a:ln>
          </p:spPr>
          <p:txBody>
            <a:bodyPr lIns="45713" tIns="22850" rIns="45713" bIns="22850" anchor="t" anchorCtr="0">
              <a:noAutofit/>
            </a:bodyPr>
            <a:lstStyle/>
            <a:p>
              <a:pPr>
                <a:buSzPct val="25000"/>
              </a:pPr>
              <a:r>
                <a:rPr lang="zh-CN" altLang="en-US" b="0" i="0" dirty="0">
                  <a:solidFill>
                    <a:srgbClr val="374151"/>
                  </a:solidFill>
                  <a:effectLst/>
                  <a:latin typeface="Söhne"/>
                </a:rPr>
                <a:t>跨境电商平台提供了一个全球市场的无缝连接，让卖家可以直接接触到来自世界各地的潜在买家，而买家也可以轻松购物来自全球的商品。</a:t>
              </a:r>
              <a:endParaRPr lang="de-DE" dirty="0">
                <a:ea typeface="Calibri" panose="020F0502020204030204"/>
                <a:cs typeface="Calibri" panose="020F0502020204030204"/>
                <a:sym typeface="Calibri" panose="020F0502020204030204"/>
              </a:endParaRPr>
            </a:p>
          </p:txBody>
        </p:sp>
      </p:grpSp>
      <p:grpSp>
        <p:nvGrpSpPr>
          <p:cNvPr id="20" name="组合 19"/>
          <p:cNvGrpSpPr/>
          <p:nvPr/>
        </p:nvGrpSpPr>
        <p:grpSpPr>
          <a:xfrm>
            <a:off x="3926029" y="4304553"/>
            <a:ext cx="1953171" cy="2142282"/>
            <a:chOff x="3959623" y="4304553"/>
            <a:chExt cx="1953171" cy="2142282"/>
          </a:xfrm>
        </p:grpSpPr>
        <p:sp>
          <p:nvSpPr>
            <p:cNvPr id="21" name="Shape 1448"/>
            <p:cNvSpPr txBox="1"/>
            <p:nvPr/>
          </p:nvSpPr>
          <p:spPr>
            <a:xfrm>
              <a:off x="3959623" y="4304553"/>
              <a:ext cx="1953171" cy="392512"/>
            </a:xfrm>
            <a:prstGeom prst="rect">
              <a:avLst/>
            </a:prstGeom>
            <a:noFill/>
            <a:ln>
              <a:noFill/>
            </a:ln>
          </p:spPr>
          <p:txBody>
            <a:bodyPr lIns="45713" tIns="22850" rIns="45713" bIns="22850" anchor="t" anchorCtr="0">
              <a:noAutofit/>
            </a:bodyPr>
            <a:lstStyle/>
            <a:p>
              <a:pPr algn="ctr">
                <a:buSzPct val="25000"/>
              </a:pPr>
              <a:r>
                <a:rPr lang="zh-CN" altLang="en-US" sz="2000" b="1" dirty="0">
                  <a:sym typeface="Calibri" panose="020F0502020204030204"/>
                </a:rPr>
                <a:t>简化贸易流程</a:t>
              </a:r>
              <a:endParaRPr lang="de-DE" sz="2000" b="1" dirty="0">
                <a:sym typeface="Calibri" panose="020F0502020204030204"/>
              </a:endParaRPr>
            </a:p>
          </p:txBody>
        </p:sp>
        <p:sp>
          <p:nvSpPr>
            <p:cNvPr id="22" name="Shape 1450"/>
            <p:cNvSpPr txBox="1"/>
            <p:nvPr/>
          </p:nvSpPr>
          <p:spPr>
            <a:xfrm>
              <a:off x="4048301" y="4697065"/>
              <a:ext cx="1775815" cy="1749770"/>
            </a:xfrm>
            <a:prstGeom prst="rect">
              <a:avLst/>
            </a:prstGeom>
            <a:noFill/>
            <a:ln>
              <a:noFill/>
            </a:ln>
          </p:spPr>
          <p:txBody>
            <a:bodyPr lIns="45713" tIns="22850" rIns="45713" bIns="22850" anchor="t" anchorCtr="0">
              <a:noAutofit/>
            </a:bodyPr>
            <a:lstStyle/>
            <a:p>
              <a:pPr>
                <a:buSzPct val="25000"/>
              </a:pPr>
              <a:r>
                <a:rPr lang="zh-CN" altLang="en-US" b="0" i="0" dirty="0">
                  <a:solidFill>
                    <a:srgbClr val="374151"/>
                  </a:solidFill>
                  <a:effectLst/>
                  <a:latin typeface="Söhne"/>
                </a:rPr>
                <a:t>跨境电商通过数字化的方式，简化了繁琐的文件和程序，包括关税申报、海关手续等。</a:t>
              </a:r>
              <a:endParaRPr lang="de-DE" dirty="0">
                <a:ea typeface="Calibri" panose="020F0502020204030204"/>
                <a:cs typeface="Calibri" panose="020F0502020204030204"/>
                <a:sym typeface="Calibri" panose="020F0502020204030204"/>
              </a:endParaRPr>
            </a:p>
          </p:txBody>
        </p:sp>
      </p:grpSp>
      <p:grpSp>
        <p:nvGrpSpPr>
          <p:cNvPr id="23" name="组合 22"/>
          <p:cNvGrpSpPr/>
          <p:nvPr/>
        </p:nvGrpSpPr>
        <p:grpSpPr>
          <a:xfrm>
            <a:off x="6312798" y="4304553"/>
            <a:ext cx="1953171" cy="2429621"/>
            <a:chOff x="6070212" y="4304553"/>
            <a:chExt cx="1953171" cy="2429621"/>
          </a:xfrm>
        </p:grpSpPr>
        <p:sp>
          <p:nvSpPr>
            <p:cNvPr id="24" name="Shape 1448"/>
            <p:cNvSpPr txBox="1"/>
            <p:nvPr/>
          </p:nvSpPr>
          <p:spPr>
            <a:xfrm>
              <a:off x="6070212" y="4304553"/>
              <a:ext cx="1953171" cy="392512"/>
            </a:xfrm>
            <a:prstGeom prst="rect">
              <a:avLst/>
            </a:prstGeom>
            <a:noFill/>
            <a:ln>
              <a:noFill/>
            </a:ln>
          </p:spPr>
          <p:txBody>
            <a:bodyPr lIns="45713" tIns="22850" rIns="45713" bIns="22850" anchor="t" anchorCtr="0">
              <a:noAutofit/>
            </a:bodyPr>
            <a:lstStyle/>
            <a:p>
              <a:pPr algn="ctr">
                <a:buSzPct val="25000"/>
              </a:pPr>
              <a:r>
                <a:rPr lang="zh-CN" altLang="en-US" sz="2000" b="1" dirty="0">
                  <a:sym typeface="Calibri" panose="020F0502020204030204"/>
                </a:rPr>
                <a:t>降低进入门槛</a:t>
              </a:r>
              <a:endParaRPr lang="de-DE" sz="2000" b="1" dirty="0">
                <a:sym typeface="Calibri" panose="020F0502020204030204"/>
              </a:endParaRPr>
            </a:p>
          </p:txBody>
        </p:sp>
        <p:sp>
          <p:nvSpPr>
            <p:cNvPr id="25" name="Shape 1450"/>
            <p:cNvSpPr txBox="1"/>
            <p:nvPr/>
          </p:nvSpPr>
          <p:spPr>
            <a:xfrm>
              <a:off x="6158889" y="4697064"/>
              <a:ext cx="1775815" cy="2037110"/>
            </a:xfrm>
            <a:prstGeom prst="rect">
              <a:avLst/>
            </a:prstGeom>
            <a:noFill/>
            <a:ln>
              <a:noFill/>
            </a:ln>
          </p:spPr>
          <p:txBody>
            <a:bodyPr lIns="45713" tIns="22850" rIns="45713" bIns="22850" anchor="t" anchorCtr="0">
              <a:noAutofit/>
            </a:bodyPr>
            <a:lstStyle/>
            <a:p>
              <a:pPr>
                <a:buSzPct val="25000"/>
              </a:pPr>
              <a:r>
                <a:rPr lang="zh-CN" altLang="en-US" b="0" i="0" dirty="0">
                  <a:solidFill>
                    <a:srgbClr val="374151"/>
                  </a:solidFill>
                  <a:effectLst/>
                  <a:latin typeface="Söhne"/>
                </a:rPr>
                <a:t>跨境电商降低了资金和资源的门槛，使得中小企业也能够轻松进入国际市场，通过在线平台进行销售。</a:t>
              </a:r>
              <a:endParaRPr lang="de-DE" dirty="0">
                <a:ea typeface="Calibri" panose="020F0502020204030204"/>
                <a:cs typeface="Calibri" panose="020F0502020204030204"/>
                <a:sym typeface="Calibri" panose="020F0502020204030204"/>
              </a:endParaRPr>
            </a:p>
          </p:txBody>
        </p:sp>
      </p:grpSp>
      <p:grpSp>
        <p:nvGrpSpPr>
          <p:cNvPr id="26" name="组合 25"/>
          <p:cNvGrpSpPr/>
          <p:nvPr/>
        </p:nvGrpSpPr>
        <p:grpSpPr>
          <a:xfrm>
            <a:off x="8699569" y="4304553"/>
            <a:ext cx="1953171" cy="854176"/>
            <a:chOff x="8275748" y="4304553"/>
            <a:chExt cx="1953171" cy="854176"/>
          </a:xfrm>
        </p:grpSpPr>
        <p:sp>
          <p:nvSpPr>
            <p:cNvPr id="27" name="Shape 1448"/>
            <p:cNvSpPr txBox="1"/>
            <p:nvPr/>
          </p:nvSpPr>
          <p:spPr>
            <a:xfrm>
              <a:off x="8275748" y="4304553"/>
              <a:ext cx="1953171" cy="392512"/>
            </a:xfrm>
            <a:prstGeom prst="rect">
              <a:avLst/>
            </a:prstGeom>
            <a:noFill/>
            <a:ln>
              <a:noFill/>
            </a:ln>
          </p:spPr>
          <p:txBody>
            <a:bodyPr lIns="45713" tIns="22850" rIns="45713" bIns="22850" anchor="t" anchorCtr="0">
              <a:noAutofit/>
            </a:bodyPr>
            <a:lstStyle/>
            <a:p>
              <a:pPr algn="ctr">
                <a:buSzPct val="25000"/>
              </a:pPr>
              <a:r>
                <a:rPr lang="zh-CN" altLang="en-US" sz="2000" b="1" dirty="0">
                  <a:sym typeface="Calibri" panose="020F0502020204030204"/>
                </a:rPr>
                <a:t>数字支付的便利</a:t>
              </a:r>
              <a:endParaRPr lang="de-DE" sz="2000" b="1" dirty="0">
                <a:sym typeface="Calibri" panose="020F0502020204030204"/>
              </a:endParaRPr>
            </a:p>
          </p:txBody>
        </p:sp>
        <p:sp>
          <p:nvSpPr>
            <p:cNvPr id="28" name="Shape 1450"/>
            <p:cNvSpPr txBox="1"/>
            <p:nvPr/>
          </p:nvSpPr>
          <p:spPr>
            <a:xfrm>
              <a:off x="8364425" y="4697064"/>
              <a:ext cx="1775815" cy="461665"/>
            </a:xfrm>
            <a:prstGeom prst="rect">
              <a:avLst/>
            </a:prstGeom>
            <a:noFill/>
            <a:ln>
              <a:noFill/>
            </a:ln>
          </p:spPr>
          <p:txBody>
            <a:bodyPr lIns="45713" tIns="22850" rIns="45713" bIns="22850" anchor="t" anchorCtr="0">
              <a:noAutofit/>
            </a:bodyPr>
            <a:lstStyle/>
            <a:p>
              <a:pPr>
                <a:buSzPct val="25000"/>
              </a:pPr>
              <a:r>
                <a:rPr lang="zh-CN" altLang="en-US" b="0" i="0" dirty="0">
                  <a:solidFill>
                    <a:srgbClr val="374151"/>
                  </a:solidFill>
                  <a:effectLst/>
                  <a:latin typeface="Söhne"/>
                </a:rPr>
                <a:t>跨境电商通过数字支付系统，使得国际支付变得更加便捷、快速，同时也降低了交易成本。</a:t>
              </a:r>
              <a:endParaRPr lang="de-DE" dirty="0">
                <a:ea typeface="Calibri" panose="020F0502020204030204"/>
                <a:cs typeface="Calibri" panose="020F0502020204030204"/>
                <a:sym typeface="Calibri" panose="020F0502020204030204"/>
              </a:endParaRPr>
            </a:p>
          </p:txBody>
        </p:sp>
      </p:grpSp>
      <p:cxnSp>
        <p:nvCxnSpPr>
          <p:cNvPr id="29" name="Shape 1464"/>
          <p:cNvCxnSpPr/>
          <p:nvPr/>
        </p:nvCxnSpPr>
        <p:spPr>
          <a:xfrm>
            <a:off x="3709230"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0" name="Shape 1464"/>
          <p:cNvCxnSpPr/>
          <p:nvPr/>
        </p:nvCxnSpPr>
        <p:spPr>
          <a:xfrm>
            <a:off x="6095999"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31" name="Shape 1464"/>
          <p:cNvCxnSpPr/>
          <p:nvPr/>
        </p:nvCxnSpPr>
        <p:spPr>
          <a:xfrm>
            <a:off x="8482768" y="4088653"/>
            <a:ext cx="0" cy="1372347"/>
          </a:xfrm>
          <a:prstGeom prst="straightConnector1">
            <a:avLst/>
          </a:prstGeom>
          <a:ln w="3175" cap="rnd">
            <a:solidFill>
              <a:schemeClr val="tx2">
                <a:lumMod val="20000"/>
                <a:lumOff val="8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32" name="íšľídê"/>
          <p:cNvSpPr txBox="1"/>
          <p:nvPr/>
        </p:nvSpPr>
        <p:spPr bwMode="auto">
          <a:xfrm>
            <a:off x="669924" y="1209764"/>
            <a:ext cx="458631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跨境电商</a:t>
            </a:r>
            <a:endParaRPr lang="en-US" altLang="zh-CN" sz="2400" b="1" dirty="0"/>
          </a:p>
        </p:txBody>
      </p:sp>
      <p:sp>
        <p:nvSpPr>
          <p:cNvPr id="33" name="文本框 32"/>
          <p:cNvSpPr txBox="1"/>
          <p:nvPr/>
        </p:nvSpPr>
        <p:spPr>
          <a:xfrm>
            <a:off x="669924" y="1651569"/>
            <a:ext cx="11083926" cy="873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t>随着信息互联网时代的到来，称传统国际贸易已经在这个特定的国际互联网时代转型成为跨境电商形态。</a:t>
            </a:r>
            <a:endParaRPr lang="en-US" altLang="zh-CN" dirty="0"/>
          </a:p>
          <a:p>
            <a:pPr marL="285750" indent="-285750">
              <a:lnSpc>
                <a:spcPct val="150000"/>
              </a:lnSpc>
              <a:buFont typeface="Arial" panose="020B0604020202020204" pitchFamily="34" charset="0"/>
              <a:buChar char="•"/>
            </a:pPr>
            <a:r>
              <a:rPr lang="zh-CN" altLang="en-US" b="0" i="0" dirty="0">
                <a:solidFill>
                  <a:srgbClr val="374151"/>
                </a:solidFill>
                <a:effectLst/>
                <a:latin typeface="Söhne"/>
              </a:rPr>
              <a:t>跨境电商通过数字化和在线平台的手段，消除了许多传统国际贸易中的障碍，也为更多的企业提供了机会。</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国际贸易发展的三个阶段</a:t>
            </a:r>
            <a:endParaRPr lang="zh-CN" altLang="en-US" dirty="0"/>
          </a:p>
        </p:txBody>
      </p:sp>
      <p:pic>
        <p:nvPicPr>
          <p:cNvPr id="42" name="图片 41"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3" name="íšľídê"/>
          <p:cNvSpPr txBox="1"/>
          <p:nvPr/>
        </p:nvSpPr>
        <p:spPr bwMode="auto">
          <a:xfrm>
            <a:off x="669924" y="1209764"/>
            <a:ext cx="458631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zh-CN" altLang="en-US" sz="2400" b="1" dirty="0"/>
              <a:t>数字贸易</a:t>
            </a:r>
            <a:endParaRPr lang="en-US" altLang="zh-CN" sz="2400" b="1" dirty="0"/>
          </a:p>
        </p:txBody>
      </p:sp>
      <p:sp>
        <p:nvSpPr>
          <p:cNvPr id="5" name="文本框 4"/>
          <p:cNvSpPr txBox="1"/>
          <p:nvPr/>
        </p:nvSpPr>
        <p:spPr>
          <a:xfrm>
            <a:off x="669924" y="1651569"/>
            <a:ext cx="11083926" cy="128945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t>数字贸易是跨境电商更为高级的进一步发展，主要体现在数字经济时代对互联网时代的迭代。</a:t>
            </a:r>
            <a:endParaRPr lang="en-US" altLang="zh-CN" dirty="0"/>
          </a:p>
          <a:p>
            <a:pPr marL="285750" indent="-285750">
              <a:lnSpc>
                <a:spcPct val="150000"/>
              </a:lnSpc>
              <a:buFont typeface="Arial" panose="020B0604020202020204" pitchFamily="34" charset="0"/>
              <a:buChar char="•"/>
            </a:pPr>
            <a:r>
              <a:rPr lang="zh-CN" altLang="en-US" b="0" i="0" dirty="0">
                <a:solidFill>
                  <a:srgbClr val="374151"/>
                </a:solidFill>
                <a:effectLst/>
                <a:latin typeface="Söhne"/>
              </a:rPr>
              <a:t>跨境电商</a:t>
            </a:r>
            <a:r>
              <a:rPr lang="zh-CN" altLang="en-US" dirty="0"/>
              <a:t>从单纯的网络营商逐步发展进入以新零售、新制造等为特征的，具体以定制化生产销售、智能制造等为体现的更为高级的数字经济阶段。</a:t>
            </a:r>
            <a:endParaRPr lang="zh-CN" altLang="en-US" dirty="0"/>
          </a:p>
        </p:txBody>
      </p:sp>
      <p:cxnSp>
        <p:nvCxnSpPr>
          <p:cNvPr id="7" name="直接连接符 6"/>
          <p:cNvCxnSpPr/>
          <p:nvPr/>
        </p:nvCxnSpPr>
        <p:spPr>
          <a:xfrm>
            <a:off x="1543050" y="4259872"/>
            <a:ext cx="886777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552575" y="5279047"/>
            <a:ext cx="885825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9" name="右中括号 8"/>
          <p:cNvSpPr/>
          <p:nvPr/>
        </p:nvSpPr>
        <p:spPr>
          <a:xfrm>
            <a:off x="10315575" y="4259872"/>
            <a:ext cx="295275" cy="1019172"/>
          </a:xfrm>
          <a:prstGeom prst="rightBracket">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5" name="Oval 8"/>
          <p:cNvSpPr/>
          <p:nvPr/>
        </p:nvSpPr>
        <p:spPr>
          <a:xfrm>
            <a:off x="2079354" y="4099303"/>
            <a:ext cx="321138" cy="321138"/>
          </a:xfrm>
          <a:prstGeom prst="ellipse">
            <a:avLst/>
          </a:prstGeom>
          <a:solidFill>
            <a:schemeClr val="bg1"/>
          </a:solidFill>
          <a:ln w="1524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8"/>
          <p:cNvSpPr/>
          <p:nvPr/>
        </p:nvSpPr>
        <p:spPr>
          <a:xfrm>
            <a:off x="9582442" y="4109037"/>
            <a:ext cx="321138" cy="321138"/>
          </a:xfrm>
          <a:prstGeom prst="ellipse">
            <a:avLst/>
          </a:prstGeom>
          <a:solidFill>
            <a:schemeClr val="bg1"/>
          </a:solidFill>
          <a:ln w="1524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8"/>
          <p:cNvSpPr/>
          <p:nvPr/>
        </p:nvSpPr>
        <p:spPr>
          <a:xfrm>
            <a:off x="5816368" y="5118475"/>
            <a:ext cx="321138" cy="321138"/>
          </a:xfrm>
          <a:prstGeom prst="ellipse">
            <a:avLst/>
          </a:prstGeom>
          <a:solidFill>
            <a:schemeClr val="bg1"/>
          </a:solidFill>
          <a:ln w="152400">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8"/>
          <p:cNvSpPr/>
          <p:nvPr/>
        </p:nvSpPr>
        <p:spPr>
          <a:xfrm>
            <a:off x="4580383" y="4109037"/>
            <a:ext cx="321138" cy="321138"/>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8"/>
          <p:cNvSpPr/>
          <p:nvPr/>
        </p:nvSpPr>
        <p:spPr>
          <a:xfrm>
            <a:off x="3523903" y="5111825"/>
            <a:ext cx="321138" cy="321138"/>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8"/>
          <p:cNvSpPr/>
          <p:nvPr/>
        </p:nvSpPr>
        <p:spPr>
          <a:xfrm>
            <a:off x="8065971" y="5118475"/>
            <a:ext cx="321138" cy="321138"/>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8"/>
          <p:cNvSpPr/>
          <p:nvPr/>
        </p:nvSpPr>
        <p:spPr>
          <a:xfrm>
            <a:off x="7081413" y="4096881"/>
            <a:ext cx="321138" cy="321138"/>
          </a:xfrm>
          <a:prstGeom prst="ellipse">
            <a:avLst/>
          </a:prstGeom>
          <a:solidFill>
            <a:schemeClr val="bg1"/>
          </a:solidFill>
          <a:ln w="152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文本框 28"/>
          <p:cNvSpPr txBox="1"/>
          <p:nvPr/>
        </p:nvSpPr>
        <p:spPr>
          <a:xfrm>
            <a:off x="1339810" y="3563894"/>
            <a:ext cx="1800225" cy="400110"/>
          </a:xfrm>
          <a:prstGeom prst="rect">
            <a:avLst/>
          </a:prstGeom>
          <a:noFill/>
        </p:spPr>
        <p:txBody>
          <a:bodyPr wrap="square" rtlCol="0">
            <a:spAutoFit/>
          </a:bodyPr>
          <a:lstStyle/>
          <a:p>
            <a:pPr algn="ctr"/>
            <a:r>
              <a:rPr lang="zh-CN" altLang="en-US" sz="2000" b="1" dirty="0"/>
              <a:t>区块链技术</a:t>
            </a:r>
            <a:endParaRPr lang="zh-CN" altLang="en-US" sz="2000" b="1" dirty="0"/>
          </a:p>
        </p:txBody>
      </p:sp>
      <p:sp>
        <p:nvSpPr>
          <p:cNvPr id="30" name="文本框 29"/>
          <p:cNvSpPr txBox="1"/>
          <p:nvPr/>
        </p:nvSpPr>
        <p:spPr>
          <a:xfrm>
            <a:off x="3845041" y="3563894"/>
            <a:ext cx="1800225" cy="400110"/>
          </a:xfrm>
          <a:prstGeom prst="rect">
            <a:avLst/>
          </a:prstGeom>
          <a:noFill/>
        </p:spPr>
        <p:txBody>
          <a:bodyPr wrap="square" rtlCol="0">
            <a:spAutoFit/>
          </a:bodyPr>
          <a:lstStyle/>
          <a:p>
            <a:pPr algn="ctr"/>
            <a:r>
              <a:rPr lang="zh-CN" altLang="en-US" sz="2000" b="1" dirty="0"/>
              <a:t>大数据分析</a:t>
            </a:r>
            <a:endParaRPr lang="zh-CN" altLang="en-US" sz="2000" b="1" dirty="0"/>
          </a:p>
        </p:txBody>
      </p:sp>
      <p:sp>
        <p:nvSpPr>
          <p:cNvPr id="31" name="文本框 30"/>
          <p:cNvSpPr txBox="1"/>
          <p:nvPr/>
        </p:nvSpPr>
        <p:spPr>
          <a:xfrm>
            <a:off x="6350272" y="3563894"/>
            <a:ext cx="1800225" cy="400110"/>
          </a:xfrm>
          <a:prstGeom prst="rect">
            <a:avLst/>
          </a:prstGeom>
          <a:noFill/>
        </p:spPr>
        <p:txBody>
          <a:bodyPr wrap="square" rtlCol="0">
            <a:spAutoFit/>
          </a:bodyPr>
          <a:lstStyle/>
          <a:p>
            <a:pPr algn="ctr"/>
            <a:r>
              <a:rPr lang="zh-CN" altLang="en-US" sz="2000" b="1" dirty="0"/>
              <a:t>人工智能</a:t>
            </a:r>
            <a:endParaRPr lang="zh-CN" altLang="en-US" sz="2000" b="1" dirty="0"/>
          </a:p>
        </p:txBody>
      </p:sp>
      <p:sp>
        <p:nvSpPr>
          <p:cNvPr id="32" name="文本框 31"/>
          <p:cNvSpPr txBox="1"/>
          <p:nvPr/>
        </p:nvSpPr>
        <p:spPr>
          <a:xfrm>
            <a:off x="8842898" y="3563894"/>
            <a:ext cx="1800225" cy="400110"/>
          </a:xfrm>
          <a:prstGeom prst="rect">
            <a:avLst/>
          </a:prstGeom>
          <a:noFill/>
        </p:spPr>
        <p:txBody>
          <a:bodyPr wrap="square" rtlCol="0">
            <a:spAutoFit/>
          </a:bodyPr>
          <a:lstStyle/>
          <a:p>
            <a:pPr algn="ctr"/>
            <a:r>
              <a:rPr lang="zh-CN" altLang="en-US" sz="2000" b="1" dirty="0"/>
              <a:t>物联网</a:t>
            </a:r>
            <a:endParaRPr lang="zh-CN" altLang="en-US" sz="2000" b="1" dirty="0"/>
          </a:p>
        </p:txBody>
      </p:sp>
      <p:sp>
        <p:nvSpPr>
          <p:cNvPr id="33" name="文本框 32"/>
          <p:cNvSpPr txBox="1"/>
          <p:nvPr/>
        </p:nvSpPr>
        <p:spPr>
          <a:xfrm>
            <a:off x="2832332" y="5618424"/>
            <a:ext cx="1800225" cy="1015663"/>
          </a:xfrm>
          <a:prstGeom prst="rect">
            <a:avLst/>
          </a:prstGeom>
          <a:noFill/>
        </p:spPr>
        <p:txBody>
          <a:bodyPr wrap="square" rtlCol="0">
            <a:spAutoFit/>
          </a:bodyPr>
          <a:lstStyle/>
          <a:p>
            <a:pPr algn="ctr"/>
            <a:r>
              <a:rPr lang="zh-CN" altLang="en-US" sz="2000" b="1" dirty="0"/>
              <a:t>虚拟现实</a:t>
            </a:r>
            <a:endParaRPr lang="en-US" altLang="zh-CN" sz="2000" b="1" dirty="0"/>
          </a:p>
          <a:p>
            <a:pPr algn="ctr"/>
            <a:r>
              <a:rPr lang="zh-CN" altLang="en-US" sz="2000" b="1" dirty="0"/>
              <a:t>和</a:t>
            </a:r>
            <a:endParaRPr lang="en-US" altLang="zh-CN" sz="2000" b="1" dirty="0"/>
          </a:p>
          <a:p>
            <a:pPr algn="ctr"/>
            <a:r>
              <a:rPr lang="zh-CN" altLang="en-US" sz="2000" b="1" dirty="0"/>
              <a:t>增强现实</a:t>
            </a:r>
            <a:endParaRPr lang="zh-CN" altLang="en-US" sz="2000" b="1" dirty="0"/>
          </a:p>
        </p:txBody>
      </p:sp>
      <p:sp>
        <p:nvSpPr>
          <p:cNvPr id="34" name="文本框 33"/>
          <p:cNvSpPr txBox="1"/>
          <p:nvPr/>
        </p:nvSpPr>
        <p:spPr>
          <a:xfrm>
            <a:off x="5076824" y="5618463"/>
            <a:ext cx="1800225" cy="1015663"/>
          </a:xfrm>
          <a:prstGeom prst="rect">
            <a:avLst/>
          </a:prstGeom>
          <a:noFill/>
        </p:spPr>
        <p:txBody>
          <a:bodyPr wrap="square" rtlCol="0">
            <a:spAutoFit/>
          </a:bodyPr>
          <a:lstStyle/>
          <a:p>
            <a:pPr algn="ctr"/>
            <a:r>
              <a:rPr lang="zh-CN" altLang="en-US" sz="2000" b="1" dirty="0"/>
              <a:t>数字支付</a:t>
            </a:r>
            <a:endParaRPr lang="en-US" altLang="zh-CN" sz="2000" b="1" dirty="0"/>
          </a:p>
          <a:p>
            <a:pPr algn="ctr"/>
            <a:r>
              <a:rPr lang="zh-CN" altLang="en-US" sz="2000" b="1" dirty="0"/>
              <a:t>和</a:t>
            </a:r>
            <a:endParaRPr lang="en-US" altLang="zh-CN" sz="2000" b="1" dirty="0"/>
          </a:p>
          <a:p>
            <a:pPr algn="ctr"/>
            <a:r>
              <a:rPr lang="zh-CN" altLang="en-US" sz="2000" b="1" dirty="0"/>
              <a:t>加密货币</a:t>
            </a:r>
            <a:endParaRPr lang="zh-CN" altLang="en-US" sz="2000" b="1" dirty="0"/>
          </a:p>
        </p:txBody>
      </p:sp>
      <p:sp>
        <p:nvSpPr>
          <p:cNvPr id="35" name="文本框 34"/>
          <p:cNvSpPr txBox="1"/>
          <p:nvPr/>
        </p:nvSpPr>
        <p:spPr>
          <a:xfrm>
            <a:off x="7326427" y="5619555"/>
            <a:ext cx="1800225" cy="400110"/>
          </a:xfrm>
          <a:prstGeom prst="rect">
            <a:avLst/>
          </a:prstGeom>
          <a:noFill/>
        </p:spPr>
        <p:txBody>
          <a:bodyPr wrap="square" rtlCol="0">
            <a:spAutoFit/>
          </a:bodyPr>
          <a:lstStyle/>
          <a:p>
            <a:pPr algn="ctr"/>
            <a:r>
              <a:rPr lang="zh-CN" altLang="en-US" sz="2000" b="1" dirty="0"/>
              <a:t>智能合同</a:t>
            </a:r>
            <a:endParaRPr lang="zh-CN" altLang="en-US" sz="20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数字贸易重塑产业链与生态链</a:t>
            </a:r>
            <a:endParaRPr lang="zh-CN" altLang="en-US" dirty="0"/>
          </a:p>
        </p:txBody>
      </p:sp>
      <p:grpSp>
        <p:nvGrpSpPr>
          <p:cNvPr id="5" name="691ff9ac-1baf-47b6-971e-90b8fed2e25e" descr="OQAAAB+LCAAAAAAABACrVlIpqSxIVbJSCs5NLCpxyUxML0rM9SxJzVXSUfJMUbLKK83J0VFyysxLycxLdy/KLy0oVrKKjq0FALpUkis5AAAA" title="iSlide™ 版权声明  COPYRIGHT NOTICE"/>
          <p:cNvGrpSpPr>
            <a:grpSpLocks noChangeAspect="1"/>
          </p:cNvGrpSpPr>
          <p:nvPr>
            <p:custDataLst>
              <p:tags r:id="rId1"/>
            </p:custDataLst>
          </p:nvPr>
        </p:nvGrpSpPr>
        <p:grpSpPr>
          <a:xfrm>
            <a:off x="517524" y="1038860"/>
            <a:ext cx="11302770" cy="5714504"/>
            <a:chOff x="687279" y="1143496"/>
            <a:chExt cx="11302770" cy="5714504"/>
          </a:xfrm>
        </p:grpSpPr>
        <p:sp>
          <p:nvSpPr>
            <p:cNvPr id="6" name="ïŝlïdè"/>
            <p:cNvSpPr/>
            <p:nvPr/>
          </p:nvSpPr>
          <p:spPr bwMode="auto">
            <a:xfrm>
              <a:off x="8293100" y="1143496"/>
              <a:ext cx="3696949" cy="5714504"/>
            </a:xfrm>
            <a:custGeom>
              <a:avLst/>
              <a:gdLst>
                <a:gd name="T0" fmla="*/ 179 w 1208"/>
                <a:gd name="T1" fmla="*/ 1688 h 1871"/>
                <a:gd name="T2" fmla="*/ 202 w 1208"/>
                <a:gd name="T3" fmla="*/ 1722 h 1871"/>
                <a:gd name="T4" fmla="*/ 213 w 1208"/>
                <a:gd name="T5" fmla="*/ 1871 h 1871"/>
                <a:gd name="T6" fmla="*/ 1031 w 1208"/>
                <a:gd name="T7" fmla="*/ 1871 h 1871"/>
                <a:gd name="T8" fmla="*/ 1055 w 1208"/>
                <a:gd name="T9" fmla="*/ 1729 h 1871"/>
                <a:gd name="T10" fmla="*/ 1100 w 1208"/>
                <a:gd name="T11" fmla="*/ 1530 h 1871"/>
                <a:gd name="T12" fmla="*/ 1167 w 1208"/>
                <a:gd name="T13" fmla="*/ 1351 h 1871"/>
                <a:gd name="T14" fmla="*/ 1196 w 1208"/>
                <a:gd name="T15" fmla="*/ 1037 h 1871"/>
                <a:gd name="T16" fmla="*/ 1100 w 1208"/>
                <a:gd name="T17" fmla="*/ 823 h 1871"/>
                <a:gd name="T18" fmla="*/ 945 w 1208"/>
                <a:gd name="T19" fmla="*/ 690 h 1871"/>
                <a:gd name="T20" fmla="*/ 925 w 1208"/>
                <a:gd name="T21" fmla="*/ 639 h 1871"/>
                <a:gd name="T22" fmla="*/ 890 w 1208"/>
                <a:gd name="T23" fmla="*/ 576 h 1871"/>
                <a:gd name="T24" fmla="*/ 949 w 1208"/>
                <a:gd name="T25" fmla="*/ 452 h 1871"/>
                <a:gd name="T26" fmla="*/ 925 w 1208"/>
                <a:gd name="T27" fmla="*/ 121 h 1871"/>
                <a:gd name="T28" fmla="*/ 810 w 1208"/>
                <a:gd name="T29" fmla="*/ 28 h 1871"/>
                <a:gd name="T30" fmla="*/ 796 w 1208"/>
                <a:gd name="T31" fmla="*/ 24 h 1871"/>
                <a:gd name="T32" fmla="*/ 733 w 1208"/>
                <a:gd name="T33" fmla="*/ 8 h 1871"/>
                <a:gd name="T34" fmla="*/ 508 w 1208"/>
                <a:gd name="T35" fmla="*/ 56 h 1871"/>
                <a:gd name="T36" fmla="*/ 386 w 1208"/>
                <a:gd name="T37" fmla="*/ 160 h 1871"/>
                <a:gd name="T38" fmla="*/ 402 w 1208"/>
                <a:gd name="T39" fmla="*/ 190 h 1871"/>
                <a:gd name="T40" fmla="*/ 396 w 1208"/>
                <a:gd name="T41" fmla="*/ 263 h 1871"/>
                <a:gd name="T42" fmla="*/ 410 w 1208"/>
                <a:gd name="T43" fmla="*/ 426 h 1871"/>
                <a:gd name="T44" fmla="*/ 386 w 1208"/>
                <a:gd name="T45" fmla="*/ 527 h 1871"/>
                <a:gd name="T46" fmla="*/ 418 w 1208"/>
                <a:gd name="T47" fmla="*/ 588 h 1871"/>
                <a:gd name="T48" fmla="*/ 226 w 1208"/>
                <a:gd name="T49" fmla="*/ 673 h 1871"/>
                <a:gd name="T50" fmla="*/ 153 w 1208"/>
                <a:gd name="T51" fmla="*/ 963 h 1871"/>
                <a:gd name="T52" fmla="*/ 120 w 1208"/>
                <a:gd name="T53" fmla="*/ 1022 h 1871"/>
                <a:gd name="T54" fmla="*/ 106 w 1208"/>
                <a:gd name="T55" fmla="*/ 1057 h 1871"/>
                <a:gd name="T56" fmla="*/ 6 w 1208"/>
                <a:gd name="T57" fmla="*/ 1371 h 1871"/>
                <a:gd name="T58" fmla="*/ 175 w 1208"/>
                <a:gd name="T59" fmla="*/ 1664 h 1871"/>
                <a:gd name="T60" fmla="*/ 326 w 1208"/>
                <a:gd name="T61" fmla="*/ 888 h 1871"/>
                <a:gd name="T62" fmla="*/ 373 w 1208"/>
                <a:gd name="T63" fmla="*/ 811 h 1871"/>
                <a:gd name="T64" fmla="*/ 441 w 1208"/>
                <a:gd name="T65" fmla="*/ 773 h 1871"/>
                <a:gd name="T66" fmla="*/ 484 w 1208"/>
                <a:gd name="T67" fmla="*/ 746 h 1871"/>
                <a:gd name="T68" fmla="*/ 526 w 1208"/>
                <a:gd name="T69" fmla="*/ 718 h 1871"/>
                <a:gd name="T70" fmla="*/ 569 w 1208"/>
                <a:gd name="T71" fmla="*/ 738 h 1871"/>
                <a:gd name="T72" fmla="*/ 453 w 1208"/>
                <a:gd name="T73" fmla="*/ 813 h 1871"/>
                <a:gd name="T74" fmla="*/ 341 w 1208"/>
                <a:gd name="T75" fmla="*/ 911 h 1871"/>
                <a:gd name="T76" fmla="*/ 300 w 1208"/>
                <a:gd name="T77" fmla="*/ 998 h 1871"/>
                <a:gd name="T78" fmla="*/ 261 w 1208"/>
                <a:gd name="T79" fmla="*/ 1014 h 1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08" h="1871">
                  <a:moveTo>
                    <a:pt x="175" y="1664"/>
                  </a:moveTo>
                  <a:cubicBezTo>
                    <a:pt x="179" y="1668"/>
                    <a:pt x="181" y="1678"/>
                    <a:pt x="179" y="1688"/>
                  </a:cubicBezTo>
                  <a:cubicBezTo>
                    <a:pt x="177" y="1696"/>
                    <a:pt x="177" y="1704"/>
                    <a:pt x="175" y="1716"/>
                  </a:cubicBezTo>
                  <a:cubicBezTo>
                    <a:pt x="181" y="1716"/>
                    <a:pt x="190" y="1720"/>
                    <a:pt x="202" y="1722"/>
                  </a:cubicBezTo>
                  <a:cubicBezTo>
                    <a:pt x="212" y="1725"/>
                    <a:pt x="220" y="1727"/>
                    <a:pt x="226" y="1727"/>
                  </a:cubicBezTo>
                  <a:cubicBezTo>
                    <a:pt x="224" y="1758"/>
                    <a:pt x="220" y="1806"/>
                    <a:pt x="213" y="1871"/>
                  </a:cubicBezTo>
                  <a:cubicBezTo>
                    <a:pt x="1031" y="1871"/>
                    <a:pt x="1031" y="1871"/>
                    <a:pt x="1031" y="1871"/>
                  </a:cubicBezTo>
                  <a:cubicBezTo>
                    <a:pt x="1031" y="1871"/>
                    <a:pt x="1031" y="1871"/>
                    <a:pt x="1031" y="1871"/>
                  </a:cubicBezTo>
                  <a:cubicBezTo>
                    <a:pt x="1035" y="1856"/>
                    <a:pt x="1039" y="1846"/>
                    <a:pt x="1041" y="1842"/>
                  </a:cubicBezTo>
                  <a:cubicBezTo>
                    <a:pt x="1045" y="1818"/>
                    <a:pt x="1051" y="1781"/>
                    <a:pt x="1055" y="1729"/>
                  </a:cubicBezTo>
                  <a:cubicBezTo>
                    <a:pt x="1059" y="1676"/>
                    <a:pt x="1065" y="1639"/>
                    <a:pt x="1071" y="1615"/>
                  </a:cubicBezTo>
                  <a:cubicBezTo>
                    <a:pt x="1076" y="1593"/>
                    <a:pt x="1086" y="1564"/>
                    <a:pt x="1100" y="1530"/>
                  </a:cubicBezTo>
                  <a:cubicBezTo>
                    <a:pt x="1123" y="1471"/>
                    <a:pt x="1135" y="1440"/>
                    <a:pt x="1135" y="1440"/>
                  </a:cubicBezTo>
                  <a:cubicBezTo>
                    <a:pt x="1155" y="1382"/>
                    <a:pt x="1165" y="1351"/>
                    <a:pt x="1167" y="1351"/>
                  </a:cubicBezTo>
                  <a:cubicBezTo>
                    <a:pt x="1180" y="1319"/>
                    <a:pt x="1194" y="1294"/>
                    <a:pt x="1208" y="1278"/>
                  </a:cubicBezTo>
                  <a:cubicBezTo>
                    <a:pt x="1206" y="1164"/>
                    <a:pt x="1202" y="1083"/>
                    <a:pt x="1196" y="1037"/>
                  </a:cubicBezTo>
                  <a:cubicBezTo>
                    <a:pt x="1188" y="957"/>
                    <a:pt x="1167" y="899"/>
                    <a:pt x="1135" y="856"/>
                  </a:cubicBezTo>
                  <a:cubicBezTo>
                    <a:pt x="1129" y="848"/>
                    <a:pt x="1116" y="836"/>
                    <a:pt x="1100" y="823"/>
                  </a:cubicBezTo>
                  <a:cubicBezTo>
                    <a:pt x="1080" y="805"/>
                    <a:pt x="1067" y="793"/>
                    <a:pt x="1061" y="787"/>
                  </a:cubicBezTo>
                  <a:cubicBezTo>
                    <a:pt x="1014" y="740"/>
                    <a:pt x="976" y="708"/>
                    <a:pt x="945" y="690"/>
                  </a:cubicBezTo>
                  <a:cubicBezTo>
                    <a:pt x="945" y="681"/>
                    <a:pt x="939" y="665"/>
                    <a:pt x="927" y="645"/>
                  </a:cubicBezTo>
                  <a:cubicBezTo>
                    <a:pt x="927" y="643"/>
                    <a:pt x="925" y="641"/>
                    <a:pt x="925" y="639"/>
                  </a:cubicBezTo>
                  <a:cubicBezTo>
                    <a:pt x="912" y="614"/>
                    <a:pt x="904" y="594"/>
                    <a:pt x="904" y="580"/>
                  </a:cubicBezTo>
                  <a:cubicBezTo>
                    <a:pt x="900" y="576"/>
                    <a:pt x="896" y="576"/>
                    <a:pt x="890" y="576"/>
                  </a:cubicBezTo>
                  <a:cubicBezTo>
                    <a:pt x="886" y="576"/>
                    <a:pt x="880" y="574"/>
                    <a:pt x="871" y="574"/>
                  </a:cubicBezTo>
                  <a:cubicBezTo>
                    <a:pt x="906" y="549"/>
                    <a:pt x="931" y="509"/>
                    <a:pt x="949" y="452"/>
                  </a:cubicBezTo>
                  <a:cubicBezTo>
                    <a:pt x="965" y="397"/>
                    <a:pt x="971" y="340"/>
                    <a:pt x="967" y="280"/>
                  </a:cubicBezTo>
                  <a:cubicBezTo>
                    <a:pt x="963" y="217"/>
                    <a:pt x="949" y="162"/>
                    <a:pt x="925" y="121"/>
                  </a:cubicBezTo>
                  <a:cubicBezTo>
                    <a:pt x="896" y="73"/>
                    <a:pt x="859" y="44"/>
                    <a:pt x="812" y="36"/>
                  </a:cubicBezTo>
                  <a:cubicBezTo>
                    <a:pt x="806" y="36"/>
                    <a:pt x="806" y="32"/>
                    <a:pt x="810" y="28"/>
                  </a:cubicBezTo>
                  <a:cubicBezTo>
                    <a:pt x="812" y="24"/>
                    <a:pt x="812" y="22"/>
                    <a:pt x="808" y="22"/>
                  </a:cubicBezTo>
                  <a:cubicBezTo>
                    <a:pt x="802" y="20"/>
                    <a:pt x="798" y="20"/>
                    <a:pt x="796" y="24"/>
                  </a:cubicBezTo>
                  <a:cubicBezTo>
                    <a:pt x="794" y="28"/>
                    <a:pt x="792" y="32"/>
                    <a:pt x="790" y="32"/>
                  </a:cubicBezTo>
                  <a:cubicBezTo>
                    <a:pt x="782" y="22"/>
                    <a:pt x="763" y="14"/>
                    <a:pt x="733" y="8"/>
                  </a:cubicBezTo>
                  <a:cubicBezTo>
                    <a:pt x="706" y="2"/>
                    <a:pt x="680" y="0"/>
                    <a:pt x="657" y="0"/>
                  </a:cubicBezTo>
                  <a:cubicBezTo>
                    <a:pt x="614" y="6"/>
                    <a:pt x="565" y="24"/>
                    <a:pt x="508" y="56"/>
                  </a:cubicBezTo>
                  <a:cubicBezTo>
                    <a:pt x="477" y="75"/>
                    <a:pt x="437" y="99"/>
                    <a:pt x="386" y="129"/>
                  </a:cubicBezTo>
                  <a:cubicBezTo>
                    <a:pt x="390" y="140"/>
                    <a:pt x="388" y="150"/>
                    <a:pt x="386" y="160"/>
                  </a:cubicBezTo>
                  <a:cubicBezTo>
                    <a:pt x="382" y="166"/>
                    <a:pt x="377" y="174"/>
                    <a:pt x="373" y="190"/>
                  </a:cubicBezTo>
                  <a:cubicBezTo>
                    <a:pt x="384" y="192"/>
                    <a:pt x="394" y="192"/>
                    <a:pt x="402" y="190"/>
                  </a:cubicBezTo>
                  <a:cubicBezTo>
                    <a:pt x="412" y="186"/>
                    <a:pt x="418" y="186"/>
                    <a:pt x="420" y="186"/>
                  </a:cubicBezTo>
                  <a:cubicBezTo>
                    <a:pt x="416" y="202"/>
                    <a:pt x="408" y="229"/>
                    <a:pt x="396" y="263"/>
                  </a:cubicBezTo>
                  <a:cubicBezTo>
                    <a:pt x="388" y="292"/>
                    <a:pt x="386" y="324"/>
                    <a:pt x="386" y="353"/>
                  </a:cubicBezTo>
                  <a:cubicBezTo>
                    <a:pt x="414" y="369"/>
                    <a:pt x="422" y="393"/>
                    <a:pt x="410" y="426"/>
                  </a:cubicBezTo>
                  <a:cubicBezTo>
                    <a:pt x="404" y="444"/>
                    <a:pt x="390" y="472"/>
                    <a:pt x="369" y="511"/>
                  </a:cubicBezTo>
                  <a:cubicBezTo>
                    <a:pt x="369" y="519"/>
                    <a:pt x="375" y="523"/>
                    <a:pt x="386" y="527"/>
                  </a:cubicBezTo>
                  <a:cubicBezTo>
                    <a:pt x="390" y="529"/>
                    <a:pt x="398" y="531"/>
                    <a:pt x="412" y="531"/>
                  </a:cubicBezTo>
                  <a:cubicBezTo>
                    <a:pt x="412" y="556"/>
                    <a:pt x="414" y="574"/>
                    <a:pt x="418" y="588"/>
                  </a:cubicBezTo>
                  <a:cubicBezTo>
                    <a:pt x="422" y="596"/>
                    <a:pt x="431" y="608"/>
                    <a:pt x="443" y="625"/>
                  </a:cubicBezTo>
                  <a:cubicBezTo>
                    <a:pt x="367" y="608"/>
                    <a:pt x="296" y="625"/>
                    <a:pt x="226" y="673"/>
                  </a:cubicBezTo>
                  <a:cubicBezTo>
                    <a:pt x="218" y="698"/>
                    <a:pt x="206" y="744"/>
                    <a:pt x="194" y="815"/>
                  </a:cubicBezTo>
                  <a:cubicBezTo>
                    <a:pt x="181" y="884"/>
                    <a:pt x="167" y="933"/>
                    <a:pt x="153" y="963"/>
                  </a:cubicBezTo>
                  <a:cubicBezTo>
                    <a:pt x="149" y="972"/>
                    <a:pt x="143" y="984"/>
                    <a:pt x="132" y="1002"/>
                  </a:cubicBezTo>
                  <a:cubicBezTo>
                    <a:pt x="128" y="1010"/>
                    <a:pt x="124" y="1016"/>
                    <a:pt x="120" y="1022"/>
                  </a:cubicBezTo>
                  <a:cubicBezTo>
                    <a:pt x="116" y="1030"/>
                    <a:pt x="112" y="1039"/>
                    <a:pt x="110" y="1045"/>
                  </a:cubicBezTo>
                  <a:cubicBezTo>
                    <a:pt x="108" y="1049"/>
                    <a:pt x="108" y="1053"/>
                    <a:pt x="106" y="1057"/>
                  </a:cubicBezTo>
                  <a:cubicBezTo>
                    <a:pt x="73" y="1134"/>
                    <a:pt x="53" y="1181"/>
                    <a:pt x="47" y="1201"/>
                  </a:cubicBezTo>
                  <a:cubicBezTo>
                    <a:pt x="24" y="1262"/>
                    <a:pt x="10" y="1319"/>
                    <a:pt x="6" y="1371"/>
                  </a:cubicBezTo>
                  <a:cubicBezTo>
                    <a:pt x="0" y="1457"/>
                    <a:pt x="8" y="1528"/>
                    <a:pt x="26" y="1578"/>
                  </a:cubicBezTo>
                  <a:cubicBezTo>
                    <a:pt x="55" y="1647"/>
                    <a:pt x="104" y="1676"/>
                    <a:pt x="175" y="1664"/>
                  </a:cubicBezTo>
                  <a:close/>
                  <a:moveTo>
                    <a:pt x="296" y="917"/>
                  </a:moveTo>
                  <a:cubicBezTo>
                    <a:pt x="300" y="911"/>
                    <a:pt x="312" y="901"/>
                    <a:pt x="326" y="888"/>
                  </a:cubicBezTo>
                  <a:cubicBezTo>
                    <a:pt x="341" y="876"/>
                    <a:pt x="351" y="864"/>
                    <a:pt x="357" y="856"/>
                  </a:cubicBezTo>
                  <a:cubicBezTo>
                    <a:pt x="363" y="846"/>
                    <a:pt x="369" y="832"/>
                    <a:pt x="373" y="811"/>
                  </a:cubicBezTo>
                  <a:cubicBezTo>
                    <a:pt x="379" y="789"/>
                    <a:pt x="386" y="773"/>
                    <a:pt x="390" y="763"/>
                  </a:cubicBezTo>
                  <a:cubicBezTo>
                    <a:pt x="410" y="771"/>
                    <a:pt x="426" y="775"/>
                    <a:pt x="441" y="773"/>
                  </a:cubicBezTo>
                  <a:cubicBezTo>
                    <a:pt x="455" y="771"/>
                    <a:pt x="471" y="767"/>
                    <a:pt x="490" y="759"/>
                  </a:cubicBezTo>
                  <a:cubicBezTo>
                    <a:pt x="490" y="754"/>
                    <a:pt x="488" y="750"/>
                    <a:pt x="484" y="746"/>
                  </a:cubicBezTo>
                  <a:cubicBezTo>
                    <a:pt x="479" y="742"/>
                    <a:pt x="479" y="738"/>
                    <a:pt x="479" y="734"/>
                  </a:cubicBezTo>
                  <a:cubicBezTo>
                    <a:pt x="494" y="738"/>
                    <a:pt x="510" y="734"/>
                    <a:pt x="526" y="718"/>
                  </a:cubicBezTo>
                  <a:cubicBezTo>
                    <a:pt x="545" y="704"/>
                    <a:pt x="561" y="700"/>
                    <a:pt x="575" y="706"/>
                  </a:cubicBezTo>
                  <a:cubicBezTo>
                    <a:pt x="577" y="714"/>
                    <a:pt x="577" y="726"/>
                    <a:pt x="569" y="738"/>
                  </a:cubicBezTo>
                  <a:cubicBezTo>
                    <a:pt x="559" y="754"/>
                    <a:pt x="555" y="765"/>
                    <a:pt x="553" y="767"/>
                  </a:cubicBezTo>
                  <a:cubicBezTo>
                    <a:pt x="543" y="775"/>
                    <a:pt x="508" y="791"/>
                    <a:pt x="453" y="813"/>
                  </a:cubicBezTo>
                  <a:cubicBezTo>
                    <a:pt x="410" y="832"/>
                    <a:pt x="382" y="850"/>
                    <a:pt x="365" y="870"/>
                  </a:cubicBezTo>
                  <a:cubicBezTo>
                    <a:pt x="357" y="878"/>
                    <a:pt x="351" y="892"/>
                    <a:pt x="341" y="911"/>
                  </a:cubicBezTo>
                  <a:cubicBezTo>
                    <a:pt x="333" y="929"/>
                    <a:pt x="324" y="943"/>
                    <a:pt x="316" y="951"/>
                  </a:cubicBezTo>
                  <a:cubicBezTo>
                    <a:pt x="314" y="968"/>
                    <a:pt x="308" y="984"/>
                    <a:pt x="300" y="998"/>
                  </a:cubicBezTo>
                  <a:cubicBezTo>
                    <a:pt x="296" y="1008"/>
                    <a:pt x="286" y="1020"/>
                    <a:pt x="275" y="1037"/>
                  </a:cubicBezTo>
                  <a:cubicBezTo>
                    <a:pt x="267" y="1030"/>
                    <a:pt x="263" y="1022"/>
                    <a:pt x="261" y="1014"/>
                  </a:cubicBezTo>
                  <a:cubicBezTo>
                    <a:pt x="253" y="990"/>
                    <a:pt x="265" y="957"/>
                    <a:pt x="296" y="917"/>
                  </a:cubicBezTo>
                  <a:close/>
                </a:path>
              </a:pathLst>
            </a:cu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sp>
          <p:nvSpPr>
            <p:cNvPr id="18" name="ïṧḷíḍe"/>
            <p:cNvSpPr/>
            <p:nvPr/>
          </p:nvSpPr>
          <p:spPr>
            <a:xfrm>
              <a:off x="839679" y="1385276"/>
              <a:ext cx="7703721" cy="1213699"/>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Autofit/>
            </a:bodyPr>
            <a:lstStyle/>
            <a:p>
              <a:pPr>
                <a:spcBef>
                  <a:spcPct val="0"/>
                </a:spcBef>
              </a:pPr>
              <a:r>
                <a:rPr lang="zh-CN" altLang="en-US" sz="2000" dirty="0"/>
                <a:t>借助于数字技术的发展红利，中小企业跨越制度、体量、信用等诸多贸易鸿沟，在互联网时代的数字贸易价值链上正凸显其独有的链上价值。</a:t>
              </a:r>
              <a:endParaRPr lang="en-US" altLang="zh-CN" sz="2000" dirty="0"/>
            </a:p>
          </p:txBody>
        </p:sp>
        <p:cxnSp>
          <p:nvCxnSpPr>
            <p:cNvPr id="8" name="直接连接符 7"/>
            <p:cNvCxnSpPr/>
            <p:nvPr/>
          </p:nvCxnSpPr>
          <p:spPr>
            <a:xfrm>
              <a:off x="918931" y="2494200"/>
              <a:ext cx="7703721"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2" name="îšļïḋe"/>
            <p:cNvSpPr/>
            <p:nvPr/>
          </p:nvSpPr>
          <p:spPr>
            <a:xfrm>
              <a:off x="687279" y="5032524"/>
              <a:ext cx="231652" cy="231653"/>
            </a:xfrm>
            <a:custGeom>
              <a:avLst/>
              <a:gdLst/>
              <a:ahLst/>
              <a:cxnLst>
                <a:cxn ang="0">
                  <a:pos x="wd2" y="hd2"/>
                </a:cxn>
                <a:cxn ang="5400000">
                  <a:pos x="wd2" y="hd2"/>
                </a:cxn>
                <a:cxn ang="10800000">
                  <a:pos x="wd2" y="hd2"/>
                </a:cxn>
                <a:cxn ang="16200000">
                  <a:pos x="wd2" y="hd2"/>
                </a:cxn>
              </a:cxnLst>
              <a:rect l="0" t="0" r="r" b="b"/>
              <a:pathLst>
                <a:path w="21600" h="21600" extrusionOk="0">
                  <a:moveTo>
                    <a:pt x="10604" y="21600"/>
                  </a:moveTo>
                  <a:cubicBezTo>
                    <a:pt x="4713" y="21600"/>
                    <a:pt x="0" y="16887"/>
                    <a:pt x="0" y="10996"/>
                  </a:cubicBezTo>
                  <a:cubicBezTo>
                    <a:pt x="0" y="5105"/>
                    <a:pt x="4713" y="0"/>
                    <a:pt x="10604" y="0"/>
                  </a:cubicBezTo>
                  <a:cubicBezTo>
                    <a:pt x="16495" y="0"/>
                    <a:pt x="21600" y="5105"/>
                    <a:pt x="21600" y="10996"/>
                  </a:cubicBezTo>
                  <a:cubicBezTo>
                    <a:pt x="21600" y="16887"/>
                    <a:pt x="16495" y="21600"/>
                    <a:pt x="10604" y="21600"/>
                  </a:cubicBezTo>
                  <a:close/>
                  <a:moveTo>
                    <a:pt x="16887" y="9818"/>
                  </a:moveTo>
                  <a:cubicBezTo>
                    <a:pt x="16887" y="9425"/>
                    <a:pt x="16495" y="9033"/>
                    <a:pt x="16102" y="9033"/>
                  </a:cubicBezTo>
                  <a:cubicBezTo>
                    <a:pt x="12567" y="9033"/>
                    <a:pt x="12567" y="9033"/>
                    <a:pt x="12567" y="9033"/>
                  </a:cubicBezTo>
                  <a:cubicBezTo>
                    <a:pt x="12567" y="5498"/>
                    <a:pt x="12567" y="5498"/>
                    <a:pt x="12567" y="5498"/>
                  </a:cubicBezTo>
                  <a:cubicBezTo>
                    <a:pt x="12567" y="5105"/>
                    <a:pt x="12175" y="4713"/>
                    <a:pt x="11389" y="4713"/>
                  </a:cubicBezTo>
                  <a:cubicBezTo>
                    <a:pt x="9818" y="4713"/>
                    <a:pt x="9818" y="4713"/>
                    <a:pt x="9818" y="4713"/>
                  </a:cubicBezTo>
                  <a:cubicBezTo>
                    <a:pt x="9425" y="4713"/>
                    <a:pt x="9033" y="5105"/>
                    <a:pt x="9033" y="5498"/>
                  </a:cubicBezTo>
                  <a:cubicBezTo>
                    <a:pt x="9033" y="9033"/>
                    <a:pt x="9033" y="9033"/>
                    <a:pt x="9033" y="9033"/>
                  </a:cubicBezTo>
                  <a:cubicBezTo>
                    <a:pt x="5105" y="9033"/>
                    <a:pt x="5105" y="9033"/>
                    <a:pt x="5105" y="9033"/>
                  </a:cubicBezTo>
                  <a:cubicBezTo>
                    <a:pt x="4713" y="9033"/>
                    <a:pt x="4320" y="9425"/>
                    <a:pt x="4320" y="9818"/>
                  </a:cubicBezTo>
                  <a:cubicBezTo>
                    <a:pt x="4320" y="11782"/>
                    <a:pt x="4320" y="11782"/>
                    <a:pt x="4320" y="11782"/>
                  </a:cubicBezTo>
                  <a:cubicBezTo>
                    <a:pt x="4320" y="12175"/>
                    <a:pt x="4713" y="12567"/>
                    <a:pt x="5105" y="12567"/>
                  </a:cubicBezTo>
                  <a:cubicBezTo>
                    <a:pt x="9033" y="12567"/>
                    <a:pt x="9033" y="12567"/>
                    <a:pt x="9033" y="12567"/>
                  </a:cubicBezTo>
                  <a:cubicBezTo>
                    <a:pt x="9033" y="16102"/>
                    <a:pt x="9033" y="16102"/>
                    <a:pt x="9033" y="16102"/>
                  </a:cubicBezTo>
                  <a:cubicBezTo>
                    <a:pt x="9033" y="16887"/>
                    <a:pt x="9425" y="17280"/>
                    <a:pt x="9818" y="17280"/>
                  </a:cubicBezTo>
                  <a:cubicBezTo>
                    <a:pt x="11389" y="17280"/>
                    <a:pt x="11389" y="17280"/>
                    <a:pt x="11389" y="17280"/>
                  </a:cubicBezTo>
                  <a:cubicBezTo>
                    <a:pt x="12175" y="17280"/>
                    <a:pt x="12567" y="16887"/>
                    <a:pt x="12567" y="16102"/>
                  </a:cubicBezTo>
                  <a:cubicBezTo>
                    <a:pt x="12567" y="12567"/>
                    <a:pt x="12567" y="12567"/>
                    <a:pt x="12567" y="12567"/>
                  </a:cubicBezTo>
                  <a:cubicBezTo>
                    <a:pt x="16102" y="12567"/>
                    <a:pt x="16102" y="12567"/>
                    <a:pt x="16102" y="12567"/>
                  </a:cubicBezTo>
                  <a:cubicBezTo>
                    <a:pt x="16495" y="12567"/>
                    <a:pt x="16887" y="12175"/>
                    <a:pt x="16887" y="11782"/>
                  </a:cubicBezTo>
                  <a:lnTo>
                    <a:pt x="16887" y="9818"/>
                  </a:lnTo>
                  <a:close/>
                </a:path>
              </a:pathLst>
            </a:custGeom>
            <a:solidFill>
              <a:schemeClr val="accent1"/>
            </a:solidFill>
            <a:ln w="12700" cap="flat">
              <a:noFill/>
              <a:miter lim="400000"/>
            </a:ln>
            <a:effectLst/>
          </p:spPr>
          <p:txBody>
            <a:bodyPr wrap="square" lIns="45719" tIns="45719" rIns="45719" bIns="45719" numCol="1" anchor="t">
              <a:noAutofit/>
            </a:bodyPr>
            <a:lstStyle/>
            <a:p>
              <a:pPr lvl="0" algn="l" defTabSz="457200">
                <a:defRPr sz="2400">
                  <a:solidFill>
                    <a:srgbClr val="000000"/>
                  </a:solidFill>
                </a:defRPr>
              </a:pPr>
              <a:endParaRPr>
                <a:solidFill>
                  <a:schemeClr val="bg2"/>
                </a:solidFill>
              </a:endParaRPr>
            </a:p>
          </p:txBody>
        </p:sp>
        <p:cxnSp>
          <p:nvCxnSpPr>
            <p:cNvPr id="11" name="直接连接符 10"/>
            <p:cNvCxnSpPr/>
            <p:nvPr/>
          </p:nvCxnSpPr>
          <p:spPr>
            <a:xfrm>
              <a:off x="1101000" y="4734000"/>
              <a:ext cx="3690000"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pic>
        <p:nvPicPr>
          <p:cNvPr id="42" name="图片 41" descr="timg"/>
          <p:cNvPicPr>
            <a:picLocks noChangeAspect="1"/>
          </p:cNvPicPr>
          <p:nvPr/>
        </p:nvPicPr>
        <p:blipFill>
          <a:blip r:embed="rId2"/>
          <a:srcRect l="4621" r="7432" b="11069"/>
          <a:stretch>
            <a:fillRect/>
          </a:stretch>
        </p:blipFill>
        <p:spPr>
          <a:xfrm>
            <a:off x="11170285" y="0"/>
            <a:ext cx="1021715" cy="1038860"/>
          </a:xfrm>
          <a:prstGeom prst="rect">
            <a:avLst/>
          </a:prstGeom>
        </p:spPr>
      </p:pic>
      <p:pic>
        <p:nvPicPr>
          <p:cNvPr id="20" name="图片 19"/>
          <p:cNvPicPr>
            <a:picLocks noChangeAspect="1"/>
          </p:cNvPicPr>
          <p:nvPr/>
        </p:nvPicPr>
        <p:blipFill rotWithShape="1">
          <a:blip r:embed="rId3"/>
          <a:srcRect t="11111" r="1563" b="32349"/>
          <a:stretch>
            <a:fillRect/>
          </a:stretch>
        </p:blipFill>
        <p:spPr>
          <a:xfrm>
            <a:off x="749176" y="2448476"/>
            <a:ext cx="6572614" cy="2123524"/>
          </a:xfrm>
          <a:prstGeom prst="rect">
            <a:avLst/>
          </a:prstGeom>
        </p:spPr>
      </p:pic>
      <p:pic>
        <p:nvPicPr>
          <p:cNvPr id="102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t="30308" b="17501"/>
          <a:stretch>
            <a:fillRect/>
          </a:stretch>
        </p:blipFill>
        <p:spPr bwMode="auto">
          <a:xfrm>
            <a:off x="7321790" y="2664197"/>
            <a:ext cx="3197069" cy="1668583"/>
          </a:xfrm>
          <a:prstGeom prst="rect">
            <a:avLst/>
          </a:prstGeom>
          <a:noFill/>
          <a:extLst>
            <a:ext uri="{909E8E84-426E-40DD-AFC4-6F175D3DCCD1}">
              <a14:hiddenFill xmlns:a14="http://schemas.microsoft.com/office/drawing/2010/main">
                <a:solidFill>
                  <a:srgbClr val="FFFFFF"/>
                </a:solidFill>
              </a14:hiddenFill>
            </a:ext>
          </a:extLst>
        </p:spPr>
      </p:pic>
      <p:sp>
        <p:nvSpPr>
          <p:cNvPr id="21" name="矩形: 圆角 20"/>
          <p:cNvSpPr/>
          <p:nvPr/>
        </p:nvSpPr>
        <p:spPr>
          <a:xfrm>
            <a:off x="931245" y="5043714"/>
            <a:ext cx="2621580" cy="1042761"/>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931245" y="5241926"/>
            <a:ext cx="2621580" cy="646331"/>
          </a:xfrm>
          <a:prstGeom prst="rect">
            <a:avLst/>
          </a:prstGeom>
          <a:noFill/>
        </p:spPr>
        <p:txBody>
          <a:bodyPr wrap="square">
            <a:spAutoFit/>
          </a:bodyPr>
          <a:lstStyle/>
          <a:p>
            <a:pPr algn="ctr"/>
            <a:r>
              <a:rPr lang="zh-CN" altLang="en-US" b="1" dirty="0"/>
              <a:t>消费数据共享</a:t>
            </a:r>
            <a:endParaRPr lang="en-US" altLang="zh-CN" b="1" dirty="0"/>
          </a:p>
          <a:p>
            <a:pPr algn="ctr"/>
            <a:r>
              <a:rPr lang="zh-CN" altLang="en-US" b="1" dirty="0"/>
              <a:t>升级为产业链数据共享</a:t>
            </a:r>
            <a:endParaRPr lang="zh-CN" altLang="en-US" b="1" dirty="0"/>
          </a:p>
        </p:txBody>
      </p:sp>
      <p:sp>
        <p:nvSpPr>
          <p:cNvPr id="24" name="矩形: 圆角 23"/>
          <p:cNvSpPr/>
          <p:nvPr/>
        </p:nvSpPr>
        <p:spPr>
          <a:xfrm>
            <a:off x="4601036" y="5043712"/>
            <a:ext cx="2621580" cy="1042761"/>
          </a:xfrm>
          <a:prstGeom prst="roundRect">
            <a:avLst/>
          </a:prstGeom>
          <a:solidFill>
            <a:schemeClr val="tx2">
              <a:lumMod val="50000"/>
            </a:schemeClr>
          </a:solid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4621245" y="5254194"/>
            <a:ext cx="2621580" cy="646331"/>
          </a:xfrm>
          <a:prstGeom prst="rect">
            <a:avLst/>
          </a:prstGeom>
          <a:noFill/>
        </p:spPr>
        <p:txBody>
          <a:bodyPr wrap="square">
            <a:spAutoFit/>
          </a:bodyPr>
          <a:lstStyle/>
          <a:p>
            <a:pPr algn="ctr"/>
            <a:r>
              <a:rPr lang="zh-CN" altLang="en-US" b="1" dirty="0">
                <a:solidFill>
                  <a:schemeClr val="bg1"/>
                </a:solidFill>
              </a:rPr>
              <a:t>交易平台化</a:t>
            </a:r>
            <a:endParaRPr lang="en-US" altLang="zh-CN" b="1" dirty="0">
              <a:solidFill>
                <a:schemeClr val="bg1"/>
              </a:solidFill>
            </a:endParaRPr>
          </a:p>
          <a:p>
            <a:pPr algn="ctr"/>
            <a:r>
              <a:rPr lang="zh-CN" altLang="en-US" b="1" dirty="0">
                <a:solidFill>
                  <a:schemeClr val="bg1"/>
                </a:solidFill>
              </a:rPr>
              <a:t>升级为服务平台化</a:t>
            </a:r>
            <a:endParaRPr lang="zh-CN" altLang="en-US" b="1" dirty="0">
              <a:solidFill>
                <a:schemeClr val="bg1"/>
              </a:solidFill>
            </a:endParaRPr>
          </a:p>
        </p:txBody>
      </p:sp>
      <p:sp>
        <p:nvSpPr>
          <p:cNvPr id="26" name="矩形: 圆角 25"/>
          <p:cNvSpPr/>
          <p:nvPr/>
        </p:nvSpPr>
        <p:spPr>
          <a:xfrm>
            <a:off x="8639175" y="5043714"/>
            <a:ext cx="2621580" cy="1042761"/>
          </a:xfrm>
          <a:prstGeom prst="round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p:cNvSpPr txBox="1"/>
          <p:nvPr/>
        </p:nvSpPr>
        <p:spPr>
          <a:xfrm>
            <a:off x="8639175" y="5241926"/>
            <a:ext cx="2621580" cy="646331"/>
          </a:xfrm>
          <a:prstGeom prst="rect">
            <a:avLst/>
          </a:prstGeom>
          <a:noFill/>
        </p:spPr>
        <p:txBody>
          <a:bodyPr wrap="square">
            <a:spAutoFit/>
          </a:bodyPr>
          <a:lstStyle/>
          <a:p>
            <a:pPr algn="ctr"/>
            <a:r>
              <a:rPr lang="zh-CN" altLang="en-US" b="1" dirty="0"/>
              <a:t>封闭生态系统</a:t>
            </a:r>
            <a:endParaRPr lang="en-US" altLang="zh-CN" b="1" dirty="0"/>
          </a:p>
          <a:p>
            <a:pPr algn="ctr"/>
            <a:r>
              <a:rPr lang="zh-CN" altLang="en-US" b="1" dirty="0"/>
              <a:t>升级为开放生态链</a:t>
            </a:r>
            <a:endParaRPr lang="zh-CN" altLang="en-US"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数字贸易重塑产业链与生态链</a:t>
            </a:r>
            <a:endParaRPr lang="zh-CN" altLang="en-US" dirty="0"/>
          </a:p>
        </p:txBody>
      </p:sp>
      <p:grpSp>
        <p:nvGrpSpPr>
          <p:cNvPr id="30" name="组合 29"/>
          <p:cNvGrpSpPr/>
          <p:nvPr/>
        </p:nvGrpSpPr>
        <p:grpSpPr>
          <a:xfrm>
            <a:off x="659655" y="1142744"/>
            <a:ext cx="10789395" cy="5707627"/>
            <a:chOff x="659655" y="1095119"/>
            <a:chExt cx="9153350" cy="5707627"/>
          </a:xfrm>
        </p:grpSpPr>
        <p:sp>
          <p:nvSpPr>
            <p:cNvPr id="31" name="椭圆 52"/>
            <p:cNvSpPr/>
            <p:nvPr/>
          </p:nvSpPr>
          <p:spPr bwMode="auto">
            <a:xfrm>
              <a:off x="668199" y="1683645"/>
              <a:ext cx="622800" cy="622458"/>
            </a:xfrm>
            <a:prstGeom prst="ellipse">
              <a:avLst/>
            </a:prstGeom>
            <a:noFill/>
            <a:ln w="38100">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2" name="椭圆 53"/>
            <p:cNvSpPr/>
            <p:nvPr/>
          </p:nvSpPr>
          <p:spPr bwMode="auto">
            <a:xfrm>
              <a:off x="669889" y="3210982"/>
              <a:ext cx="622800" cy="622458"/>
            </a:xfrm>
            <a:prstGeom prst="ellipse">
              <a:avLst/>
            </a:prstGeom>
            <a:noFill/>
            <a:ln w="38100">
              <a:solidFill>
                <a:schemeClr val="accent1"/>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3" name="椭圆 54"/>
            <p:cNvSpPr/>
            <p:nvPr/>
          </p:nvSpPr>
          <p:spPr bwMode="auto">
            <a:xfrm>
              <a:off x="659655" y="4767086"/>
              <a:ext cx="622458" cy="622800"/>
            </a:xfrm>
            <a:prstGeom prst="ellipse">
              <a:avLst/>
            </a:prstGeom>
            <a:noFill/>
            <a:ln w="38100">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35" name="í$ḷíḓè"/>
            <p:cNvSpPr/>
            <p:nvPr/>
          </p:nvSpPr>
          <p:spPr>
            <a:xfrm>
              <a:off x="5644362" y="1095119"/>
              <a:ext cx="4168643" cy="5707627"/>
            </a:xfrm>
            <a:prstGeom prst="rect">
              <a:avLst/>
            </a:prstGeom>
            <a:solidFill>
              <a:schemeClr val="tx1">
                <a:lumMod val="50000"/>
                <a:lumOff val="50000"/>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p>
          </p:txBody>
        </p:sp>
        <p:sp>
          <p:nvSpPr>
            <p:cNvPr id="36" name="矩形 35"/>
            <p:cNvSpPr/>
            <p:nvPr/>
          </p:nvSpPr>
          <p:spPr>
            <a:xfrm>
              <a:off x="5708720" y="1904548"/>
              <a:ext cx="4009320" cy="1200329"/>
            </a:xfrm>
            <a:prstGeom prst="rect">
              <a:avLst/>
            </a:prstGeom>
          </p:spPr>
          <p:txBody>
            <a:bodyPr wrap="square" lIns="91440" tIns="45720" rIns="91440" bIns="45720">
              <a:spAutoFit/>
            </a:bodyPr>
            <a:lstStyle/>
            <a:p>
              <a:pPr>
                <a:buSzPct val="25000"/>
              </a:pPr>
              <a:r>
                <a:rPr lang="zh-CN" altLang="en-US" b="0" i="0" dirty="0">
                  <a:solidFill>
                    <a:schemeClr val="bg1"/>
                  </a:solidFill>
                  <a:effectLst/>
                  <a:latin typeface="Söhne"/>
                </a:rPr>
                <a:t>数字贸易带来了新的商业模式，如共享经济、订阅服务等。这些新模式改变了传统的产业链结构，推动了企业采取更灵活、创新的方式进行业务运营。</a:t>
              </a:r>
              <a:endParaRPr lang="de-DE" altLang="zh-CN" dirty="0">
                <a:solidFill>
                  <a:schemeClr val="bg1"/>
                </a:solidFill>
                <a:ea typeface="Calibri" panose="020F0502020204030204"/>
                <a:cs typeface="Calibri" panose="020F0502020204030204"/>
                <a:sym typeface="Calibri" panose="020F0502020204030204"/>
              </a:endParaRPr>
            </a:p>
          </p:txBody>
        </p:sp>
        <p:sp>
          <p:nvSpPr>
            <p:cNvPr id="37" name="íšḷïde"/>
            <p:cNvSpPr txBox="1"/>
            <p:nvPr/>
          </p:nvSpPr>
          <p:spPr>
            <a:xfrm>
              <a:off x="5708721" y="1474174"/>
              <a:ext cx="2213088" cy="338554"/>
            </a:xfrm>
            <a:prstGeom prst="rect">
              <a:avLst/>
            </a:prstGeom>
            <a:noFill/>
          </p:spPr>
          <p:txBody>
            <a:bodyPr wrap="none" lIns="91440" tIns="45720" rIns="91440" bIns="45720">
              <a:noAutofit/>
            </a:bodyPr>
            <a:lstStyle/>
            <a:p>
              <a:r>
                <a:rPr lang="zh-CN" altLang="en-US" sz="2200" b="1" i="0" dirty="0">
                  <a:solidFill>
                    <a:schemeClr val="bg1"/>
                  </a:solidFill>
                  <a:effectLst/>
                  <a:latin typeface="Söhne"/>
                </a:rPr>
                <a:t>创新的商业模式</a:t>
              </a:r>
              <a:endParaRPr lang="en-US" altLang="zh-CN" sz="2200" b="1" dirty="0">
                <a:solidFill>
                  <a:schemeClr val="bg1"/>
                </a:solidFill>
              </a:endParaRPr>
            </a:p>
          </p:txBody>
        </p:sp>
        <p:sp>
          <p:nvSpPr>
            <p:cNvPr id="38" name="矩形 37"/>
            <p:cNvSpPr/>
            <p:nvPr/>
          </p:nvSpPr>
          <p:spPr>
            <a:xfrm>
              <a:off x="5708720" y="3703849"/>
              <a:ext cx="4009320" cy="923330"/>
            </a:xfrm>
            <a:prstGeom prst="rect">
              <a:avLst/>
            </a:prstGeom>
          </p:spPr>
          <p:txBody>
            <a:bodyPr wrap="square" lIns="91440" tIns="45720" rIns="91440" bIns="45720">
              <a:spAutoFit/>
            </a:bodyPr>
            <a:lstStyle/>
            <a:p>
              <a:pPr>
                <a:buSzPct val="25000"/>
              </a:pPr>
              <a:r>
                <a:rPr lang="zh-CN" altLang="en-US" b="0" i="0" dirty="0">
                  <a:solidFill>
                    <a:schemeClr val="bg1"/>
                  </a:solidFill>
                  <a:effectLst/>
                  <a:latin typeface="Söhne"/>
                </a:rPr>
                <a:t>跨境电商和数字贸易使得企业更容易进入全球市场，同时也能够与全球范围内的供应商建立联系。</a:t>
              </a:r>
              <a:endParaRPr lang="de-DE" altLang="zh-CN" dirty="0">
                <a:solidFill>
                  <a:schemeClr val="bg1"/>
                </a:solidFill>
                <a:ea typeface="Calibri" panose="020F0502020204030204"/>
                <a:cs typeface="Calibri" panose="020F0502020204030204"/>
                <a:sym typeface="Calibri" panose="020F0502020204030204"/>
              </a:endParaRPr>
            </a:p>
          </p:txBody>
        </p:sp>
        <p:sp>
          <p:nvSpPr>
            <p:cNvPr id="39" name="íšḷïde"/>
            <p:cNvSpPr txBox="1"/>
            <p:nvPr/>
          </p:nvSpPr>
          <p:spPr>
            <a:xfrm>
              <a:off x="5708720" y="3286949"/>
              <a:ext cx="3013392" cy="470523"/>
            </a:xfrm>
            <a:prstGeom prst="rect">
              <a:avLst/>
            </a:prstGeom>
            <a:noFill/>
          </p:spPr>
          <p:txBody>
            <a:bodyPr wrap="none" lIns="91440" tIns="45720" rIns="91440" bIns="45720">
              <a:noAutofit/>
            </a:bodyPr>
            <a:lstStyle/>
            <a:p>
              <a:r>
                <a:rPr lang="zh-CN" altLang="en-US" sz="2200" b="1" i="0" dirty="0">
                  <a:solidFill>
                    <a:schemeClr val="bg1"/>
                  </a:solidFill>
                  <a:effectLst/>
                  <a:latin typeface="Söhne"/>
                </a:rPr>
                <a:t>全球化市场和多元化供应商</a:t>
              </a:r>
              <a:endParaRPr lang="en-US" altLang="zh-CN" sz="2200" b="1" dirty="0">
                <a:solidFill>
                  <a:schemeClr val="bg1"/>
                </a:solidFill>
              </a:endParaRPr>
            </a:p>
          </p:txBody>
        </p:sp>
        <p:sp>
          <p:nvSpPr>
            <p:cNvPr id="40" name="矩形 39"/>
            <p:cNvSpPr/>
            <p:nvPr/>
          </p:nvSpPr>
          <p:spPr>
            <a:xfrm>
              <a:off x="5708720" y="5261185"/>
              <a:ext cx="4009320" cy="1200329"/>
            </a:xfrm>
            <a:prstGeom prst="rect">
              <a:avLst/>
            </a:prstGeom>
          </p:spPr>
          <p:txBody>
            <a:bodyPr wrap="square" lIns="91440" tIns="45720" rIns="91440" bIns="45720">
              <a:spAutoFit/>
            </a:bodyPr>
            <a:lstStyle/>
            <a:p>
              <a:pPr>
                <a:buSzPct val="25000"/>
              </a:pPr>
              <a:r>
                <a:rPr lang="zh-CN" altLang="en-US" b="0" i="0" dirty="0">
                  <a:solidFill>
                    <a:schemeClr val="bg1"/>
                  </a:solidFill>
                  <a:effectLst/>
                  <a:latin typeface="Söhne"/>
                </a:rPr>
                <a:t>数字支付系统和加密货币的兴起改变了传统的金融模式，提供了更灵活、安全和高效的支付方式，促进了产业链上各个环节的顺畅运作。</a:t>
              </a:r>
              <a:endParaRPr lang="de-DE" altLang="zh-CN" dirty="0">
                <a:solidFill>
                  <a:schemeClr val="bg1"/>
                </a:solidFill>
                <a:ea typeface="Calibri" panose="020F0502020204030204"/>
                <a:cs typeface="Calibri" panose="020F0502020204030204"/>
                <a:sym typeface="Calibri" panose="020F0502020204030204"/>
              </a:endParaRPr>
            </a:p>
          </p:txBody>
        </p:sp>
        <p:sp>
          <p:nvSpPr>
            <p:cNvPr id="41" name="íšḷïde"/>
            <p:cNvSpPr txBox="1"/>
            <p:nvPr/>
          </p:nvSpPr>
          <p:spPr>
            <a:xfrm>
              <a:off x="5708721" y="4854939"/>
              <a:ext cx="2213088" cy="338554"/>
            </a:xfrm>
            <a:prstGeom prst="rect">
              <a:avLst/>
            </a:prstGeom>
            <a:noFill/>
          </p:spPr>
          <p:txBody>
            <a:bodyPr wrap="none" lIns="91440" tIns="45720" rIns="91440" bIns="45720">
              <a:noAutofit/>
            </a:bodyPr>
            <a:lstStyle/>
            <a:p>
              <a:r>
                <a:rPr lang="zh-CN" altLang="en-US" sz="2200" b="1" i="0" dirty="0">
                  <a:solidFill>
                    <a:schemeClr val="bg1"/>
                  </a:solidFill>
                  <a:effectLst/>
                  <a:latin typeface="Söhne"/>
                </a:rPr>
                <a:t>数字支付和金融创新</a:t>
              </a:r>
              <a:endParaRPr lang="en-US" altLang="zh-CN" sz="2200" b="1" dirty="0">
                <a:solidFill>
                  <a:schemeClr val="bg1"/>
                </a:solidFill>
              </a:endParaRPr>
            </a:p>
          </p:txBody>
        </p:sp>
        <p:sp>
          <p:nvSpPr>
            <p:cNvPr id="42" name="矩形 41"/>
            <p:cNvSpPr/>
            <p:nvPr/>
          </p:nvSpPr>
          <p:spPr>
            <a:xfrm>
              <a:off x="1526060" y="1904548"/>
              <a:ext cx="3372904" cy="646331"/>
            </a:xfrm>
            <a:prstGeom prst="rect">
              <a:avLst/>
            </a:prstGeom>
          </p:spPr>
          <p:txBody>
            <a:bodyPr wrap="square" lIns="91440" tIns="45720" rIns="91440" bIns="45720">
              <a:spAutoFit/>
            </a:bodyPr>
            <a:lstStyle/>
            <a:p>
              <a:pPr>
                <a:buSzPct val="25000"/>
              </a:pPr>
              <a:r>
                <a:rPr lang="zh-CN" altLang="en-US" b="0" i="0" dirty="0">
                  <a:solidFill>
                    <a:srgbClr val="374151"/>
                  </a:solidFill>
                  <a:effectLst/>
                  <a:latin typeface="Söhne"/>
                </a:rPr>
                <a:t>通过区块链，参与方可以实时共享和验证交易数据，确保供应链的真实性。</a:t>
              </a:r>
              <a:endParaRPr lang="de-DE" altLang="zh-CN" dirty="0">
                <a:ea typeface="Calibri" panose="020F0502020204030204"/>
                <a:cs typeface="Calibri" panose="020F0502020204030204"/>
                <a:sym typeface="Calibri" panose="020F0502020204030204"/>
              </a:endParaRPr>
            </a:p>
          </p:txBody>
        </p:sp>
        <p:sp>
          <p:nvSpPr>
            <p:cNvPr id="43" name="íšḷïde"/>
            <p:cNvSpPr txBox="1"/>
            <p:nvPr/>
          </p:nvSpPr>
          <p:spPr>
            <a:xfrm>
              <a:off x="1527047" y="1474174"/>
              <a:ext cx="2213088" cy="338554"/>
            </a:xfrm>
            <a:prstGeom prst="rect">
              <a:avLst/>
            </a:prstGeom>
            <a:noFill/>
          </p:spPr>
          <p:txBody>
            <a:bodyPr wrap="none" lIns="91440" tIns="45720" rIns="91440" bIns="45720">
              <a:noAutofit/>
            </a:bodyPr>
            <a:lstStyle/>
            <a:p>
              <a:r>
                <a:rPr lang="zh-CN" altLang="en-US" sz="2200" b="1" i="0" dirty="0">
                  <a:effectLst/>
                  <a:latin typeface="Söhne"/>
                </a:rPr>
                <a:t>供应链透明度和可追溯性</a:t>
              </a:r>
              <a:endParaRPr lang="en-US" altLang="zh-CN" sz="2200" b="1" dirty="0"/>
            </a:p>
          </p:txBody>
        </p:sp>
        <p:sp>
          <p:nvSpPr>
            <p:cNvPr id="45" name="íšḷïde"/>
            <p:cNvSpPr txBox="1"/>
            <p:nvPr/>
          </p:nvSpPr>
          <p:spPr>
            <a:xfrm>
              <a:off x="1527047" y="2987568"/>
              <a:ext cx="2213088" cy="338554"/>
            </a:xfrm>
            <a:prstGeom prst="rect">
              <a:avLst/>
            </a:prstGeom>
            <a:noFill/>
          </p:spPr>
          <p:txBody>
            <a:bodyPr wrap="none" lIns="91440" tIns="45720" rIns="91440" bIns="45720">
              <a:noAutofit/>
            </a:bodyPr>
            <a:lstStyle/>
            <a:p>
              <a:r>
                <a:rPr lang="zh-CN" altLang="en-US" sz="2200" b="1" i="0" dirty="0">
                  <a:effectLst/>
                  <a:latin typeface="Söhne"/>
                </a:rPr>
                <a:t>智能供应链管理</a:t>
              </a:r>
              <a:endParaRPr lang="en-US" altLang="zh-CN" sz="2200" b="1" dirty="0"/>
            </a:p>
          </p:txBody>
        </p:sp>
        <p:sp>
          <p:nvSpPr>
            <p:cNvPr id="48" name="椭圆 52"/>
            <p:cNvSpPr/>
            <p:nvPr/>
          </p:nvSpPr>
          <p:spPr bwMode="auto">
            <a:xfrm>
              <a:off x="825284" y="1836203"/>
              <a:ext cx="308630" cy="317342"/>
            </a:xfrm>
            <a:custGeom>
              <a:avLst/>
              <a:gdLst>
                <a:gd name="connsiteX0" fmla="*/ 275280 w 590140"/>
                <a:gd name="connsiteY0" fmla="*/ 496336 h 606798"/>
                <a:gd name="connsiteX1" fmla="*/ 314935 w 590140"/>
                <a:gd name="connsiteY1" fmla="*/ 496336 h 606798"/>
                <a:gd name="connsiteX2" fmla="*/ 314935 w 590140"/>
                <a:gd name="connsiteY2" fmla="*/ 542822 h 606798"/>
                <a:gd name="connsiteX3" fmla="*/ 347213 w 590140"/>
                <a:gd name="connsiteY3" fmla="*/ 542822 h 606798"/>
                <a:gd name="connsiteX4" fmla="*/ 347213 w 590140"/>
                <a:gd name="connsiteY4" fmla="*/ 554789 h 606798"/>
                <a:gd name="connsiteX5" fmla="*/ 458801 w 590140"/>
                <a:gd name="connsiteY5" fmla="*/ 554789 h 606798"/>
                <a:gd name="connsiteX6" fmla="*/ 458801 w 590140"/>
                <a:gd name="connsiteY6" fmla="*/ 594831 h 606798"/>
                <a:gd name="connsiteX7" fmla="*/ 347213 w 590140"/>
                <a:gd name="connsiteY7" fmla="*/ 594831 h 606798"/>
                <a:gd name="connsiteX8" fmla="*/ 347213 w 590140"/>
                <a:gd name="connsiteY8" fmla="*/ 606798 h 606798"/>
                <a:gd name="connsiteX9" fmla="*/ 243463 w 590140"/>
                <a:gd name="connsiteY9" fmla="*/ 606798 h 606798"/>
                <a:gd name="connsiteX10" fmla="*/ 243463 w 590140"/>
                <a:gd name="connsiteY10" fmla="*/ 594831 h 606798"/>
                <a:gd name="connsiteX11" fmla="*/ 131414 w 590140"/>
                <a:gd name="connsiteY11" fmla="*/ 594831 h 606798"/>
                <a:gd name="connsiteX12" fmla="*/ 131414 w 590140"/>
                <a:gd name="connsiteY12" fmla="*/ 554789 h 606798"/>
                <a:gd name="connsiteX13" fmla="*/ 243463 w 590140"/>
                <a:gd name="connsiteY13" fmla="*/ 554789 h 606798"/>
                <a:gd name="connsiteX14" fmla="*/ 243463 w 590140"/>
                <a:gd name="connsiteY14" fmla="*/ 542822 h 606798"/>
                <a:gd name="connsiteX15" fmla="*/ 275280 w 590140"/>
                <a:gd name="connsiteY15" fmla="*/ 542822 h 606798"/>
                <a:gd name="connsiteX16" fmla="*/ 341174 w 590140"/>
                <a:gd name="connsiteY16" fmla="*/ 439218 h 606798"/>
                <a:gd name="connsiteX17" fmla="*/ 341174 w 590140"/>
                <a:gd name="connsiteY17" fmla="*/ 464548 h 606798"/>
                <a:gd name="connsiteX18" fmla="*/ 416785 w 590140"/>
                <a:gd name="connsiteY18" fmla="*/ 464548 h 606798"/>
                <a:gd name="connsiteX19" fmla="*/ 416785 w 590140"/>
                <a:gd name="connsiteY19" fmla="*/ 439218 h 606798"/>
                <a:gd name="connsiteX20" fmla="*/ 159063 w 590140"/>
                <a:gd name="connsiteY20" fmla="*/ 412046 h 606798"/>
                <a:gd name="connsiteX21" fmla="*/ 148459 w 590140"/>
                <a:gd name="connsiteY21" fmla="*/ 422638 h 606798"/>
                <a:gd name="connsiteX22" fmla="*/ 159063 w 590140"/>
                <a:gd name="connsiteY22" fmla="*/ 433692 h 606798"/>
                <a:gd name="connsiteX23" fmla="*/ 169667 w 590140"/>
                <a:gd name="connsiteY23" fmla="*/ 422638 h 606798"/>
                <a:gd name="connsiteX24" fmla="*/ 159063 w 590140"/>
                <a:gd name="connsiteY24" fmla="*/ 412046 h 606798"/>
                <a:gd name="connsiteX25" fmla="*/ 145232 w 590140"/>
                <a:gd name="connsiteY25" fmla="*/ 392242 h 606798"/>
                <a:gd name="connsiteX26" fmla="*/ 445369 w 590140"/>
                <a:gd name="connsiteY26" fmla="*/ 392242 h 606798"/>
                <a:gd name="connsiteX27" fmla="*/ 462428 w 590140"/>
                <a:gd name="connsiteY27" fmla="*/ 409743 h 606798"/>
                <a:gd name="connsiteX28" fmla="*/ 462428 w 590140"/>
                <a:gd name="connsiteY28" fmla="*/ 468693 h 606798"/>
                <a:gd name="connsiteX29" fmla="*/ 445369 w 590140"/>
                <a:gd name="connsiteY29" fmla="*/ 486194 h 606798"/>
                <a:gd name="connsiteX30" fmla="*/ 145232 w 590140"/>
                <a:gd name="connsiteY30" fmla="*/ 486194 h 606798"/>
                <a:gd name="connsiteX31" fmla="*/ 127712 w 590140"/>
                <a:gd name="connsiteY31" fmla="*/ 468693 h 606798"/>
                <a:gd name="connsiteX32" fmla="*/ 127712 w 590140"/>
                <a:gd name="connsiteY32" fmla="*/ 409743 h 606798"/>
                <a:gd name="connsiteX33" fmla="*/ 145232 w 590140"/>
                <a:gd name="connsiteY33" fmla="*/ 392242 h 606798"/>
                <a:gd name="connsiteX34" fmla="*/ 341174 w 590140"/>
                <a:gd name="connsiteY34" fmla="*/ 336094 h 606798"/>
                <a:gd name="connsiteX35" fmla="*/ 341174 w 590140"/>
                <a:gd name="connsiteY35" fmla="*/ 360968 h 606798"/>
                <a:gd name="connsiteX36" fmla="*/ 416785 w 590140"/>
                <a:gd name="connsiteY36" fmla="*/ 360968 h 606798"/>
                <a:gd name="connsiteX37" fmla="*/ 416785 w 590140"/>
                <a:gd name="connsiteY37" fmla="*/ 336094 h 606798"/>
                <a:gd name="connsiteX38" fmla="*/ 159063 w 590140"/>
                <a:gd name="connsiteY38" fmla="*/ 308917 h 606798"/>
                <a:gd name="connsiteX39" fmla="*/ 148459 w 590140"/>
                <a:gd name="connsiteY39" fmla="*/ 319511 h 606798"/>
                <a:gd name="connsiteX40" fmla="*/ 159063 w 590140"/>
                <a:gd name="connsiteY40" fmla="*/ 330106 h 606798"/>
                <a:gd name="connsiteX41" fmla="*/ 169667 w 590140"/>
                <a:gd name="connsiteY41" fmla="*/ 319511 h 606798"/>
                <a:gd name="connsiteX42" fmla="*/ 159063 w 590140"/>
                <a:gd name="connsiteY42" fmla="*/ 308917 h 606798"/>
                <a:gd name="connsiteX43" fmla="*/ 145232 w 590140"/>
                <a:gd name="connsiteY43" fmla="*/ 289110 h 606798"/>
                <a:gd name="connsiteX44" fmla="*/ 445369 w 590140"/>
                <a:gd name="connsiteY44" fmla="*/ 289110 h 606798"/>
                <a:gd name="connsiteX45" fmla="*/ 462428 w 590140"/>
                <a:gd name="connsiteY45" fmla="*/ 306153 h 606798"/>
                <a:gd name="connsiteX46" fmla="*/ 462428 w 590140"/>
                <a:gd name="connsiteY46" fmla="*/ 365574 h 606798"/>
                <a:gd name="connsiteX47" fmla="*/ 445369 w 590140"/>
                <a:gd name="connsiteY47" fmla="*/ 382617 h 606798"/>
                <a:gd name="connsiteX48" fmla="*/ 145232 w 590140"/>
                <a:gd name="connsiteY48" fmla="*/ 382617 h 606798"/>
                <a:gd name="connsiteX49" fmla="*/ 127712 w 590140"/>
                <a:gd name="connsiteY49" fmla="*/ 365574 h 606798"/>
                <a:gd name="connsiteX50" fmla="*/ 127712 w 590140"/>
                <a:gd name="connsiteY50" fmla="*/ 306153 h 606798"/>
                <a:gd name="connsiteX51" fmla="*/ 145232 w 590140"/>
                <a:gd name="connsiteY51" fmla="*/ 289110 h 606798"/>
                <a:gd name="connsiteX52" fmla="*/ 341174 w 590140"/>
                <a:gd name="connsiteY52" fmla="*/ 232510 h 606798"/>
                <a:gd name="connsiteX53" fmla="*/ 341174 w 590140"/>
                <a:gd name="connsiteY53" fmla="*/ 257840 h 606798"/>
                <a:gd name="connsiteX54" fmla="*/ 416785 w 590140"/>
                <a:gd name="connsiteY54" fmla="*/ 257840 h 606798"/>
                <a:gd name="connsiteX55" fmla="*/ 416785 w 590140"/>
                <a:gd name="connsiteY55" fmla="*/ 232510 h 606798"/>
                <a:gd name="connsiteX56" fmla="*/ 159063 w 590140"/>
                <a:gd name="connsiteY56" fmla="*/ 205338 h 606798"/>
                <a:gd name="connsiteX57" fmla="*/ 148459 w 590140"/>
                <a:gd name="connsiteY57" fmla="*/ 215930 h 606798"/>
                <a:gd name="connsiteX58" fmla="*/ 159063 w 590140"/>
                <a:gd name="connsiteY58" fmla="*/ 226984 h 606798"/>
                <a:gd name="connsiteX59" fmla="*/ 169667 w 590140"/>
                <a:gd name="connsiteY59" fmla="*/ 215930 h 606798"/>
                <a:gd name="connsiteX60" fmla="*/ 159063 w 590140"/>
                <a:gd name="connsiteY60" fmla="*/ 205338 h 606798"/>
                <a:gd name="connsiteX61" fmla="*/ 145232 w 590140"/>
                <a:gd name="connsiteY61" fmla="*/ 185534 h 606798"/>
                <a:gd name="connsiteX62" fmla="*/ 445369 w 590140"/>
                <a:gd name="connsiteY62" fmla="*/ 185534 h 606798"/>
                <a:gd name="connsiteX63" fmla="*/ 462428 w 590140"/>
                <a:gd name="connsiteY63" fmla="*/ 203035 h 606798"/>
                <a:gd name="connsiteX64" fmla="*/ 462428 w 590140"/>
                <a:gd name="connsiteY64" fmla="*/ 261985 h 606798"/>
                <a:gd name="connsiteX65" fmla="*/ 445369 w 590140"/>
                <a:gd name="connsiteY65" fmla="*/ 279486 h 606798"/>
                <a:gd name="connsiteX66" fmla="*/ 145232 w 590140"/>
                <a:gd name="connsiteY66" fmla="*/ 279486 h 606798"/>
                <a:gd name="connsiteX67" fmla="*/ 127712 w 590140"/>
                <a:gd name="connsiteY67" fmla="*/ 261985 h 606798"/>
                <a:gd name="connsiteX68" fmla="*/ 127712 w 590140"/>
                <a:gd name="connsiteY68" fmla="*/ 203035 h 606798"/>
                <a:gd name="connsiteX69" fmla="*/ 145232 w 590140"/>
                <a:gd name="connsiteY69" fmla="*/ 185534 h 606798"/>
                <a:gd name="connsiteX70" fmla="*/ 253115 w 590140"/>
                <a:gd name="connsiteY70" fmla="*/ 0 h 606798"/>
                <a:gd name="connsiteX71" fmla="*/ 340253 w 590140"/>
                <a:gd name="connsiteY71" fmla="*/ 29007 h 606798"/>
                <a:gd name="connsiteX72" fmla="*/ 349935 w 590140"/>
                <a:gd name="connsiteY72" fmla="*/ 32230 h 606798"/>
                <a:gd name="connsiteX73" fmla="*/ 357772 w 590140"/>
                <a:gd name="connsiteY73" fmla="*/ 31770 h 606798"/>
                <a:gd name="connsiteX74" fmla="*/ 461508 w 590140"/>
                <a:gd name="connsiteY74" fmla="*/ 84258 h 606798"/>
                <a:gd name="connsiteX75" fmla="*/ 472112 w 590140"/>
                <a:gd name="connsiteY75" fmla="*/ 90244 h 606798"/>
                <a:gd name="connsiteX76" fmla="*/ 590140 w 590140"/>
                <a:gd name="connsiteY76" fmla="*/ 218702 h 606798"/>
                <a:gd name="connsiteX77" fmla="*/ 487788 w 590140"/>
                <a:gd name="connsiteY77" fmla="*/ 344399 h 606798"/>
                <a:gd name="connsiteX78" fmla="*/ 487788 w 590140"/>
                <a:gd name="connsiteY78" fmla="*/ 306183 h 606798"/>
                <a:gd name="connsiteX79" fmla="*/ 485482 w 590140"/>
                <a:gd name="connsiteY79" fmla="*/ 292831 h 606798"/>
                <a:gd name="connsiteX80" fmla="*/ 539425 w 590140"/>
                <a:gd name="connsiteY80" fmla="*/ 218702 h 606798"/>
                <a:gd name="connsiteX81" fmla="*/ 461508 w 590140"/>
                <a:gd name="connsiteY81" fmla="*/ 140430 h 606798"/>
                <a:gd name="connsiteX82" fmla="*/ 453670 w 590140"/>
                <a:gd name="connsiteY82" fmla="*/ 140890 h 606798"/>
                <a:gd name="connsiteX83" fmla="*/ 428313 w 590140"/>
                <a:gd name="connsiteY83" fmla="*/ 126617 h 606798"/>
                <a:gd name="connsiteX84" fmla="*/ 357772 w 590140"/>
                <a:gd name="connsiteY84" fmla="*/ 82416 h 606798"/>
                <a:gd name="connsiteX85" fmla="*/ 341636 w 590140"/>
                <a:gd name="connsiteY85" fmla="*/ 84258 h 606798"/>
                <a:gd name="connsiteX86" fmla="*/ 318583 w 590140"/>
                <a:gd name="connsiteY86" fmla="*/ 77352 h 606798"/>
                <a:gd name="connsiteX87" fmla="*/ 253115 w 590140"/>
                <a:gd name="connsiteY87" fmla="*/ 50647 h 606798"/>
                <a:gd name="connsiteX88" fmla="*/ 161827 w 590140"/>
                <a:gd name="connsiteY88" fmla="*/ 122013 h 606798"/>
                <a:gd name="connsiteX89" fmla="*/ 135087 w 590140"/>
                <a:gd name="connsiteY89" fmla="*/ 140890 h 606798"/>
                <a:gd name="connsiteX90" fmla="*/ 129093 w 590140"/>
                <a:gd name="connsiteY90" fmla="*/ 140430 h 606798"/>
                <a:gd name="connsiteX91" fmla="*/ 50715 w 590140"/>
                <a:gd name="connsiteY91" fmla="*/ 218702 h 606798"/>
                <a:gd name="connsiteX92" fmla="*/ 104658 w 590140"/>
                <a:gd name="connsiteY92" fmla="*/ 292831 h 606798"/>
                <a:gd name="connsiteX93" fmla="*/ 102352 w 590140"/>
                <a:gd name="connsiteY93" fmla="*/ 306183 h 606798"/>
                <a:gd name="connsiteX94" fmla="*/ 102352 w 590140"/>
                <a:gd name="connsiteY94" fmla="*/ 344859 h 606798"/>
                <a:gd name="connsiteX95" fmla="*/ 0 w 590140"/>
                <a:gd name="connsiteY95" fmla="*/ 218702 h 606798"/>
                <a:gd name="connsiteX96" fmla="*/ 110651 w 590140"/>
                <a:gd name="connsiteY96" fmla="*/ 91164 h 606798"/>
                <a:gd name="connsiteX97" fmla="*/ 122177 w 590140"/>
                <a:gd name="connsiteY97" fmla="*/ 82416 h 606798"/>
                <a:gd name="connsiteX98" fmla="*/ 253115 w 590140"/>
                <a:gd name="connsiteY98" fmla="*/ 0 h 60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590140" h="606798">
                  <a:moveTo>
                    <a:pt x="275280" y="496336"/>
                  </a:moveTo>
                  <a:lnTo>
                    <a:pt x="314935" y="496336"/>
                  </a:lnTo>
                  <a:lnTo>
                    <a:pt x="314935" y="542822"/>
                  </a:lnTo>
                  <a:lnTo>
                    <a:pt x="347213" y="542822"/>
                  </a:lnTo>
                  <a:lnTo>
                    <a:pt x="347213" y="554789"/>
                  </a:lnTo>
                  <a:lnTo>
                    <a:pt x="458801" y="554789"/>
                  </a:lnTo>
                  <a:lnTo>
                    <a:pt x="458801" y="594831"/>
                  </a:lnTo>
                  <a:lnTo>
                    <a:pt x="347213" y="594831"/>
                  </a:lnTo>
                  <a:lnTo>
                    <a:pt x="347213" y="606798"/>
                  </a:lnTo>
                  <a:lnTo>
                    <a:pt x="243463" y="606798"/>
                  </a:lnTo>
                  <a:lnTo>
                    <a:pt x="243463" y="594831"/>
                  </a:lnTo>
                  <a:lnTo>
                    <a:pt x="131414" y="594831"/>
                  </a:lnTo>
                  <a:lnTo>
                    <a:pt x="131414" y="554789"/>
                  </a:lnTo>
                  <a:lnTo>
                    <a:pt x="243463" y="554789"/>
                  </a:lnTo>
                  <a:lnTo>
                    <a:pt x="243463" y="542822"/>
                  </a:lnTo>
                  <a:lnTo>
                    <a:pt x="275280" y="542822"/>
                  </a:lnTo>
                  <a:close/>
                  <a:moveTo>
                    <a:pt x="341174" y="439218"/>
                  </a:moveTo>
                  <a:lnTo>
                    <a:pt x="341174" y="464548"/>
                  </a:lnTo>
                  <a:lnTo>
                    <a:pt x="416785" y="464548"/>
                  </a:lnTo>
                  <a:lnTo>
                    <a:pt x="416785" y="439218"/>
                  </a:lnTo>
                  <a:close/>
                  <a:moveTo>
                    <a:pt x="159063" y="412046"/>
                  </a:moveTo>
                  <a:cubicBezTo>
                    <a:pt x="153069" y="412046"/>
                    <a:pt x="148459" y="416651"/>
                    <a:pt x="148459" y="422638"/>
                  </a:cubicBezTo>
                  <a:cubicBezTo>
                    <a:pt x="148459" y="428625"/>
                    <a:pt x="153069" y="433692"/>
                    <a:pt x="159063" y="433692"/>
                  </a:cubicBezTo>
                  <a:cubicBezTo>
                    <a:pt x="165056" y="433692"/>
                    <a:pt x="169667" y="428625"/>
                    <a:pt x="169667" y="422638"/>
                  </a:cubicBezTo>
                  <a:cubicBezTo>
                    <a:pt x="169667" y="416651"/>
                    <a:pt x="165056" y="412046"/>
                    <a:pt x="159063" y="412046"/>
                  </a:cubicBezTo>
                  <a:close/>
                  <a:moveTo>
                    <a:pt x="145232" y="392242"/>
                  </a:moveTo>
                  <a:lnTo>
                    <a:pt x="445369" y="392242"/>
                  </a:lnTo>
                  <a:cubicBezTo>
                    <a:pt x="454590" y="392242"/>
                    <a:pt x="462428" y="400071"/>
                    <a:pt x="462428" y="409743"/>
                  </a:cubicBezTo>
                  <a:lnTo>
                    <a:pt x="462428" y="468693"/>
                  </a:lnTo>
                  <a:cubicBezTo>
                    <a:pt x="462428" y="478365"/>
                    <a:pt x="454590" y="486194"/>
                    <a:pt x="445369" y="486194"/>
                  </a:cubicBezTo>
                  <a:lnTo>
                    <a:pt x="145232" y="486194"/>
                  </a:lnTo>
                  <a:cubicBezTo>
                    <a:pt x="135550" y="486194"/>
                    <a:pt x="127712" y="478365"/>
                    <a:pt x="127712" y="468693"/>
                  </a:cubicBezTo>
                  <a:lnTo>
                    <a:pt x="127712" y="409743"/>
                  </a:lnTo>
                  <a:cubicBezTo>
                    <a:pt x="127712" y="400071"/>
                    <a:pt x="135550" y="392242"/>
                    <a:pt x="145232" y="392242"/>
                  </a:cubicBezTo>
                  <a:close/>
                  <a:moveTo>
                    <a:pt x="341174" y="336094"/>
                  </a:moveTo>
                  <a:lnTo>
                    <a:pt x="341174" y="360968"/>
                  </a:lnTo>
                  <a:lnTo>
                    <a:pt x="416785" y="360968"/>
                  </a:lnTo>
                  <a:lnTo>
                    <a:pt x="416785" y="336094"/>
                  </a:lnTo>
                  <a:close/>
                  <a:moveTo>
                    <a:pt x="159063" y="308917"/>
                  </a:moveTo>
                  <a:cubicBezTo>
                    <a:pt x="153069" y="308917"/>
                    <a:pt x="148459" y="313523"/>
                    <a:pt x="148459" y="319511"/>
                  </a:cubicBezTo>
                  <a:cubicBezTo>
                    <a:pt x="148459" y="325500"/>
                    <a:pt x="153069" y="330106"/>
                    <a:pt x="159063" y="330106"/>
                  </a:cubicBezTo>
                  <a:cubicBezTo>
                    <a:pt x="165056" y="330106"/>
                    <a:pt x="169667" y="325500"/>
                    <a:pt x="169667" y="319511"/>
                  </a:cubicBezTo>
                  <a:cubicBezTo>
                    <a:pt x="169667" y="313523"/>
                    <a:pt x="165056" y="308917"/>
                    <a:pt x="159063" y="308917"/>
                  </a:cubicBezTo>
                  <a:close/>
                  <a:moveTo>
                    <a:pt x="145232" y="289110"/>
                  </a:moveTo>
                  <a:lnTo>
                    <a:pt x="445369" y="289110"/>
                  </a:lnTo>
                  <a:cubicBezTo>
                    <a:pt x="454590" y="289110"/>
                    <a:pt x="462428" y="296941"/>
                    <a:pt x="462428" y="306153"/>
                  </a:cubicBezTo>
                  <a:lnTo>
                    <a:pt x="462428" y="365574"/>
                  </a:lnTo>
                  <a:cubicBezTo>
                    <a:pt x="462428" y="375247"/>
                    <a:pt x="454590" y="382617"/>
                    <a:pt x="445369" y="382617"/>
                  </a:cubicBezTo>
                  <a:lnTo>
                    <a:pt x="145232" y="382617"/>
                  </a:lnTo>
                  <a:cubicBezTo>
                    <a:pt x="135550" y="382617"/>
                    <a:pt x="127712" y="375247"/>
                    <a:pt x="127712" y="365574"/>
                  </a:cubicBezTo>
                  <a:lnTo>
                    <a:pt x="127712" y="306153"/>
                  </a:lnTo>
                  <a:cubicBezTo>
                    <a:pt x="127712" y="296941"/>
                    <a:pt x="135550" y="289110"/>
                    <a:pt x="145232" y="289110"/>
                  </a:cubicBezTo>
                  <a:close/>
                  <a:moveTo>
                    <a:pt x="341174" y="232510"/>
                  </a:moveTo>
                  <a:lnTo>
                    <a:pt x="341174" y="257840"/>
                  </a:lnTo>
                  <a:lnTo>
                    <a:pt x="416785" y="257840"/>
                  </a:lnTo>
                  <a:lnTo>
                    <a:pt x="416785" y="232510"/>
                  </a:lnTo>
                  <a:close/>
                  <a:moveTo>
                    <a:pt x="159063" y="205338"/>
                  </a:moveTo>
                  <a:cubicBezTo>
                    <a:pt x="153069" y="205338"/>
                    <a:pt x="148459" y="209943"/>
                    <a:pt x="148459" y="215930"/>
                  </a:cubicBezTo>
                  <a:cubicBezTo>
                    <a:pt x="148459" y="221917"/>
                    <a:pt x="153069" y="226984"/>
                    <a:pt x="159063" y="226984"/>
                  </a:cubicBezTo>
                  <a:cubicBezTo>
                    <a:pt x="165056" y="226984"/>
                    <a:pt x="169667" y="221917"/>
                    <a:pt x="169667" y="215930"/>
                  </a:cubicBezTo>
                  <a:cubicBezTo>
                    <a:pt x="169667" y="209943"/>
                    <a:pt x="165056" y="205338"/>
                    <a:pt x="159063" y="205338"/>
                  </a:cubicBezTo>
                  <a:close/>
                  <a:moveTo>
                    <a:pt x="145232" y="185534"/>
                  </a:moveTo>
                  <a:lnTo>
                    <a:pt x="445369" y="185534"/>
                  </a:lnTo>
                  <a:cubicBezTo>
                    <a:pt x="454590" y="185534"/>
                    <a:pt x="462428" y="193363"/>
                    <a:pt x="462428" y="203035"/>
                  </a:cubicBezTo>
                  <a:lnTo>
                    <a:pt x="462428" y="261985"/>
                  </a:lnTo>
                  <a:cubicBezTo>
                    <a:pt x="462428" y="271657"/>
                    <a:pt x="454590" y="279486"/>
                    <a:pt x="445369" y="279486"/>
                  </a:cubicBezTo>
                  <a:lnTo>
                    <a:pt x="145232" y="279486"/>
                  </a:lnTo>
                  <a:cubicBezTo>
                    <a:pt x="135550" y="279486"/>
                    <a:pt x="127712" y="271657"/>
                    <a:pt x="127712" y="261985"/>
                  </a:cubicBezTo>
                  <a:lnTo>
                    <a:pt x="127712" y="203035"/>
                  </a:lnTo>
                  <a:cubicBezTo>
                    <a:pt x="127712" y="193363"/>
                    <a:pt x="135550" y="185534"/>
                    <a:pt x="145232" y="185534"/>
                  </a:cubicBezTo>
                  <a:close/>
                  <a:moveTo>
                    <a:pt x="253115" y="0"/>
                  </a:moveTo>
                  <a:cubicBezTo>
                    <a:pt x="284927" y="0"/>
                    <a:pt x="315356" y="10129"/>
                    <a:pt x="340253" y="29007"/>
                  </a:cubicBezTo>
                  <a:cubicBezTo>
                    <a:pt x="343019" y="31309"/>
                    <a:pt x="346707" y="32230"/>
                    <a:pt x="349935" y="32230"/>
                  </a:cubicBezTo>
                  <a:cubicBezTo>
                    <a:pt x="352701" y="31770"/>
                    <a:pt x="355006" y="31770"/>
                    <a:pt x="357772" y="31770"/>
                  </a:cubicBezTo>
                  <a:cubicBezTo>
                    <a:pt x="398806" y="31770"/>
                    <a:pt x="437533" y="52028"/>
                    <a:pt x="461508" y="84258"/>
                  </a:cubicBezTo>
                  <a:cubicBezTo>
                    <a:pt x="463813" y="87941"/>
                    <a:pt x="467963" y="89783"/>
                    <a:pt x="472112" y="90244"/>
                  </a:cubicBezTo>
                  <a:cubicBezTo>
                    <a:pt x="538503" y="95769"/>
                    <a:pt x="590140" y="151480"/>
                    <a:pt x="590140" y="218702"/>
                  </a:cubicBezTo>
                  <a:cubicBezTo>
                    <a:pt x="590140" y="280400"/>
                    <a:pt x="546341" y="332428"/>
                    <a:pt x="487788" y="344399"/>
                  </a:cubicBezTo>
                  <a:lnTo>
                    <a:pt x="487788" y="306183"/>
                  </a:lnTo>
                  <a:cubicBezTo>
                    <a:pt x="487788" y="301579"/>
                    <a:pt x="487327" y="296975"/>
                    <a:pt x="485482" y="292831"/>
                  </a:cubicBezTo>
                  <a:cubicBezTo>
                    <a:pt x="516834" y="282702"/>
                    <a:pt x="539425" y="253234"/>
                    <a:pt x="539425" y="218702"/>
                  </a:cubicBezTo>
                  <a:cubicBezTo>
                    <a:pt x="539425" y="175422"/>
                    <a:pt x="504385" y="140430"/>
                    <a:pt x="461508" y="140430"/>
                  </a:cubicBezTo>
                  <a:cubicBezTo>
                    <a:pt x="458742" y="140430"/>
                    <a:pt x="455975" y="140890"/>
                    <a:pt x="453670" y="140890"/>
                  </a:cubicBezTo>
                  <a:cubicBezTo>
                    <a:pt x="443066" y="142272"/>
                    <a:pt x="432923" y="136286"/>
                    <a:pt x="428313" y="126617"/>
                  </a:cubicBezTo>
                  <a:cubicBezTo>
                    <a:pt x="414942" y="99452"/>
                    <a:pt x="387740" y="82416"/>
                    <a:pt x="357772" y="82416"/>
                  </a:cubicBezTo>
                  <a:cubicBezTo>
                    <a:pt x="352240" y="82416"/>
                    <a:pt x="347168" y="82877"/>
                    <a:pt x="341636" y="84258"/>
                  </a:cubicBezTo>
                  <a:cubicBezTo>
                    <a:pt x="333337" y="86100"/>
                    <a:pt x="325038" y="83337"/>
                    <a:pt x="318583" y="77352"/>
                  </a:cubicBezTo>
                  <a:cubicBezTo>
                    <a:pt x="301064" y="60316"/>
                    <a:pt x="277550" y="50647"/>
                    <a:pt x="253115" y="50647"/>
                  </a:cubicBezTo>
                  <a:cubicBezTo>
                    <a:pt x="209776" y="50647"/>
                    <a:pt x="172432" y="80114"/>
                    <a:pt x="161827" y="122013"/>
                  </a:cubicBezTo>
                  <a:cubicBezTo>
                    <a:pt x="159061" y="133984"/>
                    <a:pt x="147535" y="141811"/>
                    <a:pt x="135087" y="140890"/>
                  </a:cubicBezTo>
                  <a:cubicBezTo>
                    <a:pt x="133243" y="140890"/>
                    <a:pt x="130937" y="140430"/>
                    <a:pt x="129093" y="140430"/>
                  </a:cubicBezTo>
                  <a:cubicBezTo>
                    <a:pt x="85755" y="140430"/>
                    <a:pt x="50715" y="175422"/>
                    <a:pt x="50715" y="218702"/>
                  </a:cubicBezTo>
                  <a:cubicBezTo>
                    <a:pt x="50715" y="253234"/>
                    <a:pt x="73306" y="282702"/>
                    <a:pt x="104658" y="292831"/>
                  </a:cubicBezTo>
                  <a:cubicBezTo>
                    <a:pt x="103275" y="296975"/>
                    <a:pt x="102352" y="301579"/>
                    <a:pt x="102352" y="306183"/>
                  </a:cubicBezTo>
                  <a:lnTo>
                    <a:pt x="102352" y="344859"/>
                  </a:lnTo>
                  <a:cubicBezTo>
                    <a:pt x="43799" y="332428"/>
                    <a:pt x="0" y="280400"/>
                    <a:pt x="0" y="218702"/>
                  </a:cubicBezTo>
                  <a:cubicBezTo>
                    <a:pt x="0" y="153782"/>
                    <a:pt x="48410" y="99913"/>
                    <a:pt x="110651" y="91164"/>
                  </a:cubicBezTo>
                  <a:cubicBezTo>
                    <a:pt x="115723" y="90244"/>
                    <a:pt x="120333" y="87021"/>
                    <a:pt x="122177" y="82416"/>
                  </a:cubicBezTo>
                  <a:cubicBezTo>
                    <a:pt x="145691" y="32690"/>
                    <a:pt x="196406" y="0"/>
                    <a:pt x="253115" y="0"/>
                  </a:cubicBezTo>
                  <a:close/>
                </a:path>
              </a:pathLst>
            </a:cu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49" name="椭圆 53"/>
            <p:cNvSpPr/>
            <p:nvPr/>
          </p:nvSpPr>
          <p:spPr bwMode="auto">
            <a:xfrm>
              <a:off x="827836" y="3363540"/>
              <a:ext cx="306906" cy="317342"/>
            </a:xfrm>
            <a:custGeom>
              <a:avLst/>
              <a:gdLst>
                <a:gd name="T0" fmla="*/ 417 w 902"/>
                <a:gd name="T1" fmla="*/ 446 h 934"/>
                <a:gd name="T2" fmla="*/ 648 w 902"/>
                <a:gd name="T3" fmla="*/ 643 h 934"/>
                <a:gd name="T4" fmla="*/ 590 w 902"/>
                <a:gd name="T5" fmla="*/ 643 h 934"/>
                <a:gd name="T6" fmla="*/ 417 w 902"/>
                <a:gd name="T7" fmla="*/ 503 h 934"/>
                <a:gd name="T8" fmla="*/ 590 w 902"/>
                <a:gd name="T9" fmla="*/ 643 h 934"/>
                <a:gd name="T10" fmla="*/ 417 w 902"/>
                <a:gd name="T11" fmla="*/ 529 h 934"/>
                <a:gd name="T12" fmla="*/ 497 w 902"/>
                <a:gd name="T13" fmla="*/ 643 h 934"/>
                <a:gd name="T14" fmla="*/ 417 w 902"/>
                <a:gd name="T15" fmla="*/ 529 h 934"/>
                <a:gd name="T16" fmla="*/ 759 w 902"/>
                <a:gd name="T17" fmla="*/ 429 h 934"/>
                <a:gd name="T18" fmla="*/ 697 w 902"/>
                <a:gd name="T19" fmla="*/ 479 h 934"/>
                <a:gd name="T20" fmla="*/ 746 w 902"/>
                <a:gd name="T21" fmla="*/ 535 h 934"/>
                <a:gd name="T22" fmla="*/ 852 w 902"/>
                <a:gd name="T23" fmla="*/ 535 h 934"/>
                <a:gd name="T24" fmla="*/ 902 w 902"/>
                <a:gd name="T25" fmla="*/ 479 h 934"/>
                <a:gd name="T26" fmla="*/ 902 w 902"/>
                <a:gd name="T27" fmla="*/ 355 h 934"/>
                <a:gd name="T28" fmla="*/ 852 w 902"/>
                <a:gd name="T29" fmla="*/ 410 h 934"/>
                <a:gd name="T30" fmla="*/ 759 w 902"/>
                <a:gd name="T31" fmla="*/ 410 h 934"/>
                <a:gd name="T32" fmla="*/ 697 w 902"/>
                <a:gd name="T33" fmla="*/ 360 h 934"/>
                <a:gd name="T34" fmla="*/ 746 w 902"/>
                <a:gd name="T35" fmla="*/ 305 h 934"/>
                <a:gd name="T36" fmla="*/ 759 w 902"/>
                <a:gd name="T37" fmla="*/ 305 h 934"/>
                <a:gd name="T38" fmla="*/ 786 w 902"/>
                <a:gd name="T39" fmla="*/ 100 h 934"/>
                <a:gd name="T40" fmla="*/ 331 w 902"/>
                <a:gd name="T41" fmla="*/ 212 h 934"/>
                <a:gd name="T42" fmla="*/ 514 w 902"/>
                <a:gd name="T43" fmla="*/ 207 h 934"/>
                <a:gd name="T44" fmla="*/ 331 w 902"/>
                <a:gd name="T45" fmla="*/ 364 h 934"/>
                <a:gd name="T46" fmla="*/ 786 w 902"/>
                <a:gd name="T47" fmla="*/ 817 h 934"/>
                <a:gd name="T48" fmla="*/ 746 w 902"/>
                <a:gd name="T49" fmla="*/ 784 h 934"/>
                <a:gd name="T50" fmla="*/ 697 w 902"/>
                <a:gd name="T51" fmla="*/ 728 h 934"/>
                <a:gd name="T52" fmla="*/ 759 w 902"/>
                <a:gd name="T53" fmla="*/ 678 h 934"/>
                <a:gd name="T54" fmla="*/ 852 w 902"/>
                <a:gd name="T55" fmla="*/ 678 h 934"/>
                <a:gd name="T56" fmla="*/ 902 w 902"/>
                <a:gd name="T57" fmla="*/ 734 h 934"/>
                <a:gd name="T58" fmla="*/ 840 w 902"/>
                <a:gd name="T59" fmla="*/ 784 h 934"/>
                <a:gd name="T60" fmla="*/ 830 w 902"/>
                <a:gd name="T61" fmla="*/ 784 h 934"/>
                <a:gd name="T62" fmla="*/ 767 w 902"/>
                <a:gd name="T63" fmla="*/ 934 h 934"/>
                <a:gd name="T64" fmla="*/ 287 w 902"/>
                <a:gd name="T65" fmla="*/ 871 h 934"/>
                <a:gd name="T66" fmla="*/ 211 w 902"/>
                <a:gd name="T67" fmla="*/ 799 h 934"/>
                <a:gd name="T68" fmla="*/ 37 w 902"/>
                <a:gd name="T69" fmla="*/ 704 h 934"/>
                <a:gd name="T70" fmla="*/ 24 w 902"/>
                <a:gd name="T71" fmla="*/ 680 h 934"/>
                <a:gd name="T72" fmla="*/ 10 w 902"/>
                <a:gd name="T73" fmla="*/ 643 h 934"/>
                <a:gd name="T74" fmla="*/ 4 w 902"/>
                <a:gd name="T75" fmla="*/ 610 h 934"/>
                <a:gd name="T76" fmla="*/ 0 w 902"/>
                <a:gd name="T77" fmla="*/ 563 h 934"/>
                <a:gd name="T78" fmla="*/ 287 w 902"/>
                <a:gd name="T79" fmla="*/ 236 h 934"/>
                <a:gd name="T80" fmla="*/ 350 w 902"/>
                <a:gd name="T81" fmla="*/ 0 h 934"/>
                <a:gd name="T82" fmla="*/ 830 w 902"/>
                <a:gd name="T83" fmla="*/ 63 h 934"/>
                <a:gd name="T84" fmla="*/ 852 w 902"/>
                <a:gd name="T85" fmla="*/ 305 h 934"/>
                <a:gd name="T86" fmla="*/ 527 w 902"/>
                <a:gd name="T87" fmla="*/ 871 h 934"/>
                <a:gd name="T88" fmla="*/ 590 w 902"/>
                <a:gd name="T89" fmla="*/ 871 h 934"/>
                <a:gd name="T90" fmla="*/ 527 w 902"/>
                <a:gd name="T91" fmla="*/ 871 h 934"/>
                <a:gd name="T92" fmla="*/ 625 w 902"/>
                <a:gd name="T93" fmla="*/ 45 h 934"/>
                <a:gd name="T94" fmla="*/ 484 w 902"/>
                <a:gd name="T95" fmla="*/ 53 h 934"/>
                <a:gd name="T96" fmla="*/ 625 w 902"/>
                <a:gd name="T97" fmla="*/ 61 h 934"/>
                <a:gd name="T98" fmla="*/ 852 w 902"/>
                <a:gd name="T99" fmla="*/ 554 h 934"/>
                <a:gd name="T100" fmla="*/ 746 w 902"/>
                <a:gd name="T101" fmla="*/ 554 h 934"/>
                <a:gd name="T102" fmla="*/ 697 w 902"/>
                <a:gd name="T103" fmla="*/ 609 h 934"/>
                <a:gd name="T104" fmla="*/ 759 w 902"/>
                <a:gd name="T105" fmla="*/ 659 h 934"/>
                <a:gd name="T106" fmla="*/ 852 w 902"/>
                <a:gd name="T107" fmla="*/ 659 h 934"/>
                <a:gd name="T108" fmla="*/ 902 w 902"/>
                <a:gd name="T109" fmla="*/ 604 h 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34">
                  <a:moveTo>
                    <a:pt x="615" y="643"/>
                  </a:moveTo>
                  <a:cubicBezTo>
                    <a:pt x="615" y="534"/>
                    <a:pt x="526" y="446"/>
                    <a:pt x="417" y="446"/>
                  </a:cubicBezTo>
                  <a:lnTo>
                    <a:pt x="417" y="412"/>
                  </a:lnTo>
                  <a:cubicBezTo>
                    <a:pt x="544" y="412"/>
                    <a:pt x="648" y="516"/>
                    <a:pt x="648" y="643"/>
                  </a:cubicBezTo>
                  <a:lnTo>
                    <a:pt x="615" y="643"/>
                  </a:lnTo>
                  <a:close/>
                  <a:moveTo>
                    <a:pt x="590" y="643"/>
                  </a:moveTo>
                  <a:cubicBezTo>
                    <a:pt x="590" y="547"/>
                    <a:pt x="513" y="470"/>
                    <a:pt x="417" y="470"/>
                  </a:cubicBezTo>
                  <a:lnTo>
                    <a:pt x="417" y="503"/>
                  </a:lnTo>
                  <a:cubicBezTo>
                    <a:pt x="494" y="503"/>
                    <a:pt x="557" y="566"/>
                    <a:pt x="557" y="643"/>
                  </a:cubicBezTo>
                  <a:lnTo>
                    <a:pt x="590" y="643"/>
                  </a:lnTo>
                  <a:lnTo>
                    <a:pt x="590" y="643"/>
                  </a:lnTo>
                  <a:close/>
                  <a:moveTo>
                    <a:pt x="417" y="529"/>
                  </a:moveTo>
                  <a:lnTo>
                    <a:pt x="417" y="563"/>
                  </a:lnTo>
                  <a:cubicBezTo>
                    <a:pt x="461" y="562"/>
                    <a:pt x="497" y="599"/>
                    <a:pt x="497" y="643"/>
                  </a:cubicBezTo>
                  <a:lnTo>
                    <a:pt x="531" y="643"/>
                  </a:lnTo>
                  <a:cubicBezTo>
                    <a:pt x="531" y="580"/>
                    <a:pt x="480" y="529"/>
                    <a:pt x="417" y="529"/>
                  </a:cubicBezTo>
                  <a:close/>
                  <a:moveTo>
                    <a:pt x="852" y="429"/>
                  </a:moveTo>
                  <a:lnTo>
                    <a:pt x="759" y="429"/>
                  </a:lnTo>
                  <a:lnTo>
                    <a:pt x="746" y="429"/>
                  </a:lnTo>
                  <a:cubicBezTo>
                    <a:pt x="719" y="429"/>
                    <a:pt x="697" y="452"/>
                    <a:pt x="697" y="479"/>
                  </a:cubicBezTo>
                  <a:lnTo>
                    <a:pt x="697" y="485"/>
                  </a:lnTo>
                  <a:cubicBezTo>
                    <a:pt x="697" y="512"/>
                    <a:pt x="719" y="535"/>
                    <a:pt x="746" y="535"/>
                  </a:cubicBezTo>
                  <a:lnTo>
                    <a:pt x="840" y="535"/>
                  </a:lnTo>
                  <a:lnTo>
                    <a:pt x="852" y="535"/>
                  </a:lnTo>
                  <a:cubicBezTo>
                    <a:pt x="880" y="535"/>
                    <a:pt x="902" y="512"/>
                    <a:pt x="902" y="485"/>
                  </a:cubicBezTo>
                  <a:lnTo>
                    <a:pt x="902" y="479"/>
                  </a:lnTo>
                  <a:cubicBezTo>
                    <a:pt x="902" y="452"/>
                    <a:pt x="880" y="429"/>
                    <a:pt x="852" y="429"/>
                  </a:cubicBezTo>
                  <a:close/>
                  <a:moveTo>
                    <a:pt x="902" y="355"/>
                  </a:moveTo>
                  <a:lnTo>
                    <a:pt x="902" y="360"/>
                  </a:lnTo>
                  <a:cubicBezTo>
                    <a:pt x="902" y="388"/>
                    <a:pt x="880" y="410"/>
                    <a:pt x="852" y="410"/>
                  </a:cubicBezTo>
                  <a:lnTo>
                    <a:pt x="840" y="410"/>
                  </a:lnTo>
                  <a:lnTo>
                    <a:pt x="759" y="410"/>
                  </a:lnTo>
                  <a:lnTo>
                    <a:pt x="746" y="410"/>
                  </a:lnTo>
                  <a:cubicBezTo>
                    <a:pt x="719" y="410"/>
                    <a:pt x="697" y="388"/>
                    <a:pt x="697" y="360"/>
                  </a:cubicBezTo>
                  <a:lnTo>
                    <a:pt x="697" y="355"/>
                  </a:lnTo>
                  <a:cubicBezTo>
                    <a:pt x="697" y="327"/>
                    <a:pt x="719" y="305"/>
                    <a:pt x="746" y="305"/>
                  </a:cubicBezTo>
                  <a:lnTo>
                    <a:pt x="759" y="305"/>
                  </a:lnTo>
                  <a:lnTo>
                    <a:pt x="759" y="305"/>
                  </a:lnTo>
                  <a:lnTo>
                    <a:pt x="786" y="305"/>
                  </a:lnTo>
                  <a:lnTo>
                    <a:pt x="786" y="100"/>
                  </a:lnTo>
                  <a:lnTo>
                    <a:pt x="331" y="100"/>
                  </a:lnTo>
                  <a:lnTo>
                    <a:pt x="331" y="212"/>
                  </a:lnTo>
                  <a:cubicBezTo>
                    <a:pt x="375" y="187"/>
                    <a:pt x="413" y="166"/>
                    <a:pt x="431" y="156"/>
                  </a:cubicBezTo>
                  <a:cubicBezTo>
                    <a:pt x="491" y="126"/>
                    <a:pt x="524" y="163"/>
                    <a:pt x="514" y="207"/>
                  </a:cubicBezTo>
                  <a:cubicBezTo>
                    <a:pt x="506" y="242"/>
                    <a:pt x="448" y="279"/>
                    <a:pt x="387" y="326"/>
                  </a:cubicBezTo>
                  <a:cubicBezTo>
                    <a:pt x="375" y="336"/>
                    <a:pt x="354" y="350"/>
                    <a:pt x="331" y="364"/>
                  </a:cubicBezTo>
                  <a:lnTo>
                    <a:pt x="331" y="817"/>
                  </a:lnTo>
                  <a:lnTo>
                    <a:pt x="786" y="817"/>
                  </a:lnTo>
                  <a:lnTo>
                    <a:pt x="786" y="784"/>
                  </a:lnTo>
                  <a:lnTo>
                    <a:pt x="746" y="784"/>
                  </a:lnTo>
                  <a:cubicBezTo>
                    <a:pt x="719" y="784"/>
                    <a:pt x="697" y="761"/>
                    <a:pt x="697" y="734"/>
                  </a:cubicBezTo>
                  <a:lnTo>
                    <a:pt x="697" y="728"/>
                  </a:lnTo>
                  <a:cubicBezTo>
                    <a:pt x="697" y="701"/>
                    <a:pt x="719" y="678"/>
                    <a:pt x="746" y="678"/>
                  </a:cubicBezTo>
                  <a:lnTo>
                    <a:pt x="759" y="678"/>
                  </a:lnTo>
                  <a:lnTo>
                    <a:pt x="840" y="678"/>
                  </a:lnTo>
                  <a:lnTo>
                    <a:pt x="852" y="678"/>
                  </a:lnTo>
                  <a:cubicBezTo>
                    <a:pt x="880" y="678"/>
                    <a:pt x="902" y="701"/>
                    <a:pt x="902" y="728"/>
                  </a:cubicBezTo>
                  <a:lnTo>
                    <a:pt x="902" y="734"/>
                  </a:lnTo>
                  <a:cubicBezTo>
                    <a:pt x="902" y="761"/>
                    <a:pt x="880" y="784"/>
                    <a:pt x="852" y="784"/>
                  </a:cubicBezTo>
                  <a:lnTo>
                    <a:pt x="840" y="784"/>
                  </a:lnTo>
                  <a:lnTo>
                    <a:pt x="840" y="784"/>
                  </a:lnTo>
                  <a:lnTo>
                    <a:pt x="830" y="784"/>
                  </a:lnTo>
                  <a:lnTo>
                    <a:pt x="830" y="871"/>
                  </a:lnTo>
                  <a:cubicBezTo>
                    <a:pt x="830" y="906"/>
                    <a:pt x="802" y="934"/>
                    <a:pt x="767" y="934"/>
                  </a:cubicBezTo>
                  <a:lnTo>
                    <a:pt x="350" y="934"/>
                  </a:lnTo>
                  <a:cubicBezTo>
                    <a:pt x="316" y="934"/>
                    <a:pt x="287" y="906"/>
                    <a:pt x="287" y="871"/>
                  </a:cubicBezTo>
                  <a:lnTo>
                    <a:pt x="287" y="799"/>
                  </a:lnTo>
                  <a:lnTo>
                    <a:pt x="211" y="799"/>
                  </a:lnTo>
                  <a:cubicBezTo>
                    <a:pt x="211" y="799"/>
                    <a:pt x="99" y="799"/>
                    <a:pt x="39" y="707"/>
                  </a:cubicBezTo>
                  <a:cubicBezTo>
                    <a:pt x="38" y="706"/>
                    <a:pt x="37" y="705"/>
                    <a:pt x="37" y="704"/>
                  </a:cubicBezTo>
                  <a:cubicBezTo>
                    <a:pt x="34" y="700"/>
                    <a:pt x="32" y="696"/>
                    <a:pt x="29" y="692"/>
                  </a:cubicBezTo>
                  <a:cubicBezTo>
                    <a:pt x="27" y="688"/>
                    <a:pt x="26" y="684"/>
                    <a:pt x="24" y="680"/>
                  </a:cubicBezTo>
                  <a:cubicBezTo>
                    <a:pt x="22" y="677"/>
                    <a:pt x="20" y="673"/>
                    <a:pt x="19" y="669"/>
                  </a:cubicBezTo>
                  <a:cubicBezTo>
                    <a:pt x="15" y="661"/>
                    <a:pt x="13" y="652"/>
                    <a:pt x="10" y="643"/>
                  </a:cubicBezTo>
                  <a:cubicBezTo>
                    <a:pt x="9" y="641"/>
                    <a:pt x="9" y="638"/>
                    <a:pt x="8" y="635"/>
                  </a:cubicBezTo>
                  <a:cubicBezTo>
                    <a:pt x="6" y="627"/>
                    <a:pt x="5" y="619"/>
                    <a:pt x="4" y="610"/>
                  </a:cubicBezTo>
                  <a:cubicBezTo>
                    <a:pt x="3" y="607"/>
                    <a:pt x="3" y="604"/>
                    <a:pt x="2" y="600"/>
                  </a:cubicBezTo>
                  <a:cubicBezTo>
                    <a:pt x="1" y="588"/>
                    <a:pt x="0" y="576"/>
                    <a:pt x="0" y="563"/>
                  </a:cubicBezTo>
                  <a:cubicBezTo>
                    <a:pt x="0" y="416"/>
                    <a:pt x="69" y="353"/>
                    <a:pt x="116" y="334"/>
                  </a:cubicBezTo>
                  <a:cubicBezTo>
                    <a:pt x="117" y="334"/>
                    <a:pt x="203" y="284"/>
                    <a:pt x="287" y="236"/>
                  </a:cubicBezTo>
                  <a:lnTo>
                    <a:pt x="287" y="63"/>
                  </a:lnTo>
                  <a:cubicBezTo>
                    <a:pt x="287" y="28"/>
                    <a:pt x="316" y="0"/>
                    <a:pt x="350" y="0"/>
                  </a:cubicBezTo>
                  <a:lnTo>
                    <a:pt x="767" y="0"/>
                  </a:lnTo>
                  <a:cubicBezTo>
                    <a:pt x="802" y="0"/>
                    <a:pt x="830" y="28"/>
                    <a:pt x="830" y="63"/>
                  </a:cubicBezTo>
                  <a:lnTo>
                    <a:pt x="830" y="305"/>
                  </a:lnTo>
                  <a:lnTo>
                    <a:pt x="852" y="305"/>
                  </a:lnTo>
                  <a:cubicBezTo>
                    <a:pt x="880" y="305"/>
                    <a:pt x="902" y="327"/>
                    <a:pt x="902" y="355"/>
                  </a:cubicBezTo>
                  <a:close/>
                  <a:moveTo>
                    <a:pt x="527" y="871"/>
                  </a:moveTo>
                  <a:cubicBezTo>
                    <a:pt x="527" y="889"/>
                    <a:pt x="541" y="903"/>
                    <a:pt x="559" y="903"/>
                  </a:cubicBezTo>
                  <a:cubicBezTo>
                    <a:pt x="576" y="903"/>
                    <a:pt x="590" y="889"/>
                    <a:pt x="590" y="871"/>
                  </a:cubicBezTo>
                  <a:cubicBezTo>
                    <a:pt x="590" y="854"/>
                    <a:pt x="576" y="840"/>
                    <a:pt x="559" y="840"/>
                  </a:cubicBezTo>
                  <a:cubicBezTo>
                    <a:pt x="541" y="840"/>
                    <a:pt x="527" y="854"/>
                    <a:pt x="527" y="871"/>
                  </a:cubicBezTo>
                  <a:close/>
                  <a:moveTo>
                    <a:pt x="633" y="53"/>
                  </a:moveTo>
                  <a:cubicBezTo>
                    <a:pt x="633" y="49"/>
                    <a:pt x="629" y="45"/>
                    <a:pt x="625" y="45"/>
                  </a:cubicBezTo>
                  <a:lnTo>
                    <a:pt x="492" y="45"/>
                  </a:lnTo>
                  <a:cubicBezTo>
                    <a:pt x="488" y="45"/>
                    <a:pt x="484" y="49"/>
                    <a:pt x="484" y="53"/>
                  </a:cubicBezTo>
                  <a:cubicBezTo>
                    <a:pt x="484" y="57"/>
                    <a:pt x="488" y="61"/>
                    <a:pt x="492" y="61"/>
                  </a:cubicBezTo>
                  <a:lnTo>
                    <a:pt x="625" y="61"/>
                  </a:lnTo>
                  <a:cubicBezTo>
                    <a:pt x="629" y="61"/>
                    <a:pt x="633" y="57"/>
                    <a:pt x="633" y="53"/>
                  </a:cubicBezTo>
                  <a:close/>
                  <a:moveTo>
                    <a:pt x="852" y="554"/>
                  </a:moveTo>
                  <a:lnTo>
                    <a:pt x="840" y="554"/>
                  </a:lnTo>
                  <a:lnTo>
                    <a:pt x="746" y="554"/>
                  </a:lnTo>
                  <a:cubicBezTo>
                    <a:pt x="719" y="554"/>
                    <a:pt x="697" y="576"/>
                    <a:pt x="697" y="604"/>
                  </a:cubicBezTo>
                  <a:lnTo>
                    <a:pt x="697" y="609"/>
                  </a:lnTo>
                  <a:cubicBezTo>
                    <a:pt x="697" y="637"/>
                    <a:pt x="719" y="659"/>
                    <a:pt x="746" y="659"/>
                  </a:cubicBezTo>
                  <a:lnTo>
                    <a:pt x="759" y="659"/>
                  </a:lnTo>
                  <a:lnTo>
                    <a:pt x="840" y="659"/>
                  </a:lnTo>
                  <a:lnTo>
                    <a:pt x="852" y="659"/>
                  </a:lnTo>
                  <a:cubicBezTo>
                    <a:pt x="880" y="659"/>
                    <a:pt x="902" y="637"/>
                    <a:pt x="902" y="609"/>
                  </a:cubicBezTo>
                  <a:lnTo>
                    <a:pt x="902" y="604"/>
                  </a:lnTo>
                  <a:cubicBezTo>
                    <a:pt x="902" y="576"/>
                    <a:pt x="880" y="554"/>
                    <a:pt x="852" y="554"/>
                  </a:cubicBezTo>
                  <a:close/>
                </a:path>
              </a:pathLst>
            </a:custGeom>
            <a:solidFill>
              <a:schemeClr val="accent1"/>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sp>
          <p:nvSpPr>
            <p:cNvPr id="50" name="椭圆 54"/>
            <p:cNvSpPr/>
            <p:nvPr/>
          </p:nvSpPr>
          <p:spPr bwMode="auto">
            <a:xfrm>
              <a:off x="812213" y="4934481"/>
              <a:ext cx="317342" cy="288010"/>
            </a:xfrm>
            <a:custGeom>
              <a:avLst/>
              <a:gdLst>
                <a:gd name="connsiteX0" fmla="*/ 610004 w 610004"/>
                <a:gd name="connsiteY0" fmla="*/ 450415 h 553622"/>
                <a:gd name="connsiteX1" fmla="*/ 610004 w 610004"/>
                <a:gd name="connsiteY1" fmla="*/ 498049 h 553622"/>
                <a:gd name="connsiteX2" fmla="*/ 553375 w 610004"/>
                <a:gd name="connsiteY2" fmla="*/ 553622 h 553622"/>
                <a:gd name="connsiteX3" fmla="*/ 55636 w 610004"/>
                <a:gd name="connsiteY3" fmla="*/ 553622 h 553622"/>
                <a:gd name="connsiteX4" fmla="*/ 19870 w 610004"/>
                <a:gd name="connsiteY4" fmla="*/ 540721 h 553622"/>
                <a:gd name="connsiteX5" fmla="*/ 0 w 610004"/>
                <a:gd name="connsiteY5" fmla="*/ 498049 h 553622"/>
                <a:gd name="connsiteX6" fmla="*/ 0 w 610004"/>
                <a:gd name="connsiteY6" fmla="*/ 459347 h 553622"/>
                <a:gd name="connsiteX7" fmla="*/ 11922 w 610004"/>
                <a:gd name="connsiteY7" fmla="*/ 459347 h 553622"/>
                <a:gd name="connsiteX8" fmla="*/ 55636 w 610004"/>
                <a:gd name="connsiteY8" fmla="*/ 471255 h 553622"/>
                <a:gd name="connsiteX9" fmla="*/ 92395 w 610004"/>
                <a:gd name="connsiteY9" fmla="*/ 471255 h 553622"/>
                <a:gd name="connsiteX10" fmla="*/ 117232 w 610004"/>
                <a:gd name="connsiteY10" fmla="*/ 511942 h 553622"/>
                <a:gd name="connsiteX11" fmla="*/ 491779 w 610004"/>
                <a:gd name="connsiteY11" fmla="*/ 511942 h 553622"/>
                <a:gd name="connsiteX12" fmla="*/ 515623 w 610004"/>
                <a:gd name="connsiteY12" fmla="*/ 471255 h 553622"/>
                <a:gd name="connsiteX13" fmla="*/ 553375 w 610004"/>
                <a:gd name="connsiteY13" fmla="*/ 471255 h 553622"/>
                <a:gd name="connsiteX14" fmla="*/ 610004 w 610004"/>
                <a:gd name="connsiteY14" fmla="*/ 450415 h 553622"/>
                <a:gd name="connsiteX15" fmla="*/ 610004 w 610004"/>
                <a:gd name="connsiteY15" fmla="*/ 340360 h 553622"/>
                <a:gd name="connsiteX16" fmla="*/ 610004 w 610004"/>
                <a:gd name="connsiteY16" fmla="*/ 387920 h 553622"/>
                <a:gd name="connsiteX17" fmla="*/ 553375 w 610004"/>
                <a:gd name="connsiteY17" fmla="*/ 443408 h 553622"/>
                <a:gd name="connsiteX18" fmla="*/ 55636 w 610004"/>
                <a:gd name="connsiteY18" fmla="*/ 443408 h 553622"/>
                <a:gd name="connsiteX19" fmla="*/ 19870 w 610004"/>
                <a:gd name="connsiteY19" fmla="*/ 431518 h 553622"/>
                <a:gd name="connsiteX20" fmla="*/ 0 w 610004"/>
                <a:gd name="connsiteY20" fmla="*/ 387920 h 553622"/>
                <a:gd name="connsiteX21" fmla="*/ 0 w 610004"/>
                <a:gd name="connsiteY21" fmla="*/ 349277 h 553622"/>
                <a:gd name="connsiteX22" fmla="*/ 11922 w 610004"/>
                <a:gd name="connsiteY22" fmla="*/ 349277 h 553622"/>
                <a:gd name="connsiteX23" fmla="*/ 55636 w 610004"/>
                <a:gd name="connsiteY23" fmla="*/ 362158 h 553622"/>
                <a:gd name="connsiteX24" fmla="*/ 92395 w 610004"/>
                <a:gd name="connsiteY24" fmla="*/ 362158 h 553622"/>
                <a:gd name="connsiteX25" fmla="*/ 117232 w 610004"/>
                <a:gd name="connsiteY25" fmla="*/ 401792 h 553622"/>
                <a:gd name="connsiteX26" fmla="*/ 491779 w 610004"/>
                <a:gd name="connsiteY26" fmla="*/ 401792 h 553622"/>
                <a:gd name="connsiteX27" fmla="*/ 515623 w 610004"/>
                <a:gd name="connsiteY27" fmla="*/ 362158 h 553622"/>
                <a:gd name="connsiteX28" fmla="*/ 553375 w 610004"/>
                <a:gd name="connsiteY28" fmla="*/ 362158 h 553622"/>
                <a:gd name="connsiteX29" fmla="*/ 610004 w 610004"/>
                <a:gd name="connsiteY29" fmla="*/ 340360 h 553622"/>
                <a:gd name="connsiteX30" fmla="*/ 296003 w 610004"/>
                <a:gd name="connsiteY30" fmla="*/ 93312 h 553622"/>
                <a:gd name="connsiteX31" fmla="*/ 296003 w 610004"/>
                <a:gd name="connsiteY31" fmla="*/ 110170 h 553622"/>
                <a:gd name="connsiteX32" fmla="*/ 265212 w 610004"/>
                <a:gd name="connsiteY32" fmla="*/ 142894 h 553622"/>
                <a:gd name="connsiteX33" fmla="*/ 297989 w 610004"/>
                <a:gd name="connsiteY33" fmla="*/ 175618 h 553622"/>
                <a:gd name="connsiteX34" fmla="*/ 316861 w 610004"/>
                <a:gd name="connsiteY34" fmla="*/ 191484 h 553622"/>
                <a:gd name="connsiteX35" fmla="*/ 298982 w 610004"/>
                <a:gd name="connsiteY35" fmla="*/ 203384 h 553622"/>
                <a:gd name="connsiteX36" fmla="*/ 269185 w 610004"/>
                <a:gd name="connsiteY36" fmla="*/ 195450 h 553622"/>
                <a:gd name="connsiteX37" fmla="*/ 264219 w 610004"/>
                <a:gd name="connsiteY37" fmla="*/ 216275 h 553622"/>
                <a:gd name="connsiteX38" fmla="*/ 295010 w 610004"/>
                <a:gd name="connsiteY38" fmla="*/ 224208 h 553622"/>
                <a:gd name="connsiteX39" fmla="*/ 295010 w 610004"/>
                <a:gd name="connsiteY39" fmla="*/ 241066 h 553622"/>
                <a:gd name="connsiteX40" fmla="*/ 311895 w 610004"/>
                <a:gd name="connsiteY40" fmla="*/ 241066 h 553622"/>
                <a:gd name="connsiteX41" fmla="*/ 311895 w 610004"/>
                <a:gd name="connsiteY41" fmla="*/ 223216 h 553622"/>
                <a:gd name="connsiteX42" fmla="*/ 344671 w 610004"/>
                <a:gd name="connsiteY42" fmla="*/ 189501 h 553622"/>
                <a:gd name="connsiteX43" fmla="*/ 314874 w 610004"/>
                <a:gd name="connsiteY43" fmla="*/ 154793 h 553622"/>
                <a:gd name="connsiteX44" fmla="*/ 293023 w 610004"/>
                <a:gd name="connsiteY44" fmla="*/ 139919 h 553622"/>
                <a:gd name="connsiteX45" fmla="*/ 307922 w 610004"/>
                <a:gd name="connsiteY45" fmla="*/ 129011 h 553622"/>
                <a:gd name="connsiteX46" fmla="*/ 334739 w 610004"/>
                <a:gd name="connsiteY46" fmla="*/ 135952 h 553622"/>
                <a:gd name="connsiteX47" fmla="*/ 339705 w 610004"/>
                <a:gd name="connsiteY47" fmla="*/ 115128 h 553622"/>
                <a:gd name="connsiteX48" fmla="*/ 313881 w 610004"/>
                <a:gd name="connsiteY48" fmla="*/ 109178 h 553622"/>
                <a:gd name="connsiteX49" fmla="*/ 313881 w 610004"/>
                <a:gd name="connsiteY49" fmla="*/ 93312 h 553622"/>
                <a:gd name="connsiteX50" fmla="*/ 303949 w 610004"/>
                <a:gd name="connsiteY50" fmla="*/ 67530 h 553622"/>
                <a:gd name="connsiteX51" fmla="*/ 403272 w 610004"/>
                <a:gd name="connsiteY51" fmla="*/ 166693 h 553622"/>
                <a:gd name="connsiteX52" fmla="*/ 303949 w 610004"/>
                <a:gd name="connsiteY52" fmla="*/ 264865 h 553622"/>
                <a:gd name="connsiteX53" fmla="*/ 205618 w 610004"/>
                <a:gd name="connsiteY53" fmla="*/ 166693 h 553622"/>
                <a:gd name="connsiteX54" fmla="*/ 303949 w 610004"/>
                <a:gd name="connsiteY54" fmla="*/ 67530 h 553622"/>
                <a:gd name="connsiteX55" fmla="*/ 116239 w 610004"/>
                <a:gd name="connsiteY55" fmla="*/ 40672 h 553622"/>
                <a:gd name="connsiteX56" fmla="*/ 41727 w 610004"/>
                <a:gd name="connsiteY56" fmla="*/ 117057 h 553622"/>
                <a:gd name="connsiteX57" fmla="*/ 41727 w 610004"/>
                <a:gd name="connsiteY57" fmla="*/ 216258 h 553622"/>
                <a:gd name="connsiteX58" fmla="*/ 117232 w 610004"/>
                <a:gd name="connsiteY58" fmla="*/ 292642 h 553622"/>
                <a:gd name="connsiteX59" fmla="*/ 491779 w 610004"/>
                <a:gd name="connsiteY59" fmla="*/ 292642 h 553622"/>
                <a:gd name="connsiteX60" fmla="*/ 568278 w 610004"/>
                <a:gd name="connsiteY60" fmla="*/ 215266 h 553622"/>
                <a:gd name="connsiteX61" fmla="*/ 568278 w 610004"/>
                <a:gd name="connsiteY61" fmla="*/ 118049 h 553622"/>
                <a:gd name="connsiteX62" fmla="*/ 492772 w 610004"/>
                <a:gd name="connsiteY62" fmla="*/ 40672 h 553622"/>
                <a:gd name="connsiteX63" fmla="*/ 55636 w 610004"/>
                <a:gd name="connsiteY63" fmla="*/ 0 h 553622"/>
                <a:gd name="connsiteX64" fmla="*/ 553375 w 610004"/>
                <a:gd name="connsiteY64" fmla="*/ 0 h 553622"/>
                <a:gd name="connsiteX65" fmla="*/ 610004 w 610004"/>
                <a:gd name="connsiteY65" fmla="*/ 54560 h 553622"/>
                <a:gd name="connsiteX66" fmla="*/ 610004 w 610004"/>
                <a:gd name="connsiteY66" fmla="*/ 277762 h 553622"/>
                <a:gd name="connsiteX67" fmla="*/ 553375 w 610004"/>
                <a:gd name="connsiteY67" fmla="*/ 334307 h 553622"/>
                <a:gd name="connsiteX68" fmla="*/ 55636 w 610004"/>
                <a:gd name="connsiteY68" fmla="*/ 334307 h 553622"/>
                <a:gd name="connsiteX69" fmla="*/ 19870 w 610004"/>
                <a:gd name="connsiteY69" fmla="*/ 321411 h 553622"/>
                <a:gd name="connsiteX70" fmla="*/ 0 w 610004"/>
                <a:gd name="connsiteY70" fmla="*/ 277762 h 553622"/>
                <a:gd name="connsiteX71" fmla="*/ 0 w 610004"/>
                <a:gd name="connsiteY71" fmla="*/ 54560 h 553622"/>
                <a:gd name="connsiteX72" fmla="*/ 55636 w 610004"/>
                <a:gd name="connsiteY72" fmla="*/ 0 h 553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0004" h="553622">
                  <a:moveTo>
                    <a:pt x="610004" y="450415"/>
                  </a:moveTo>
                  <a:lnTo>
                    <a:pt x="610004" y="498049"/>
                  </a:lnTo>
                  <a:cubicBezTo>
                    <a:pt x="610004" y="528813"/>
                    <a:pt x="584173" y="553622"/>
                    <a:pt x="553375" y="553622"/>
                  </a:cubicBezTo>
                  <a:lnTo>
                    <a:pt x="55636" y="553622"/>
                  </a:lnTo>
                  <a:cubicBezTo>
                    <a:pt x="42720" y="553622"/>
                    <a:pt x="27818" y="547668"/>
                    <a:pt x="19870" y="540721"/>
                  </a:cubicBezTo>
                  <a:cubicBezTo>
                    <a:pt x="10929" y="532782"/>
                    <a:pt x="0" y="514920"/>
                    <a:pt x="0" y="498049"/>
                  </a:cubicBezTo>
                  <a:lnTo>
                    <a:pt x="0" y="459347"/>
                  </a:lnTo>
                  <a:lnTo>
                    <a:pt x="11922" y="459347"/>
                  </a:lnTo>
                  <a:cubicBezTo>
                    <a:pt x="24838" y="467286"/>
                    <a:pt x="40733" y="471255"/>
                    <a:pt x="55636" y="471255"/>
                  </a:cubicBezTo>
                  <a:lnTo>
                    <a:pt x="92395" y="471255"/>
                  </a:lnTo>
                  <a:cubicBezTo>
                    <a:pt x="102330" y="483164"/>
                    <a:pt x="111271" y="496064"/>
                    <a:pt x="117232" y="511942"/>
                  </a:cubicBezTo>
                  <a:lnTo>
                    <a:pt x="491779" y="511942"/>
                  </a:lnTo>
                  <a:cubicBezTo>
                    <a:pt x="497740" y="496064"/>
                    <a:pt x="505688" y="483164"/>
                    <a:pt x="515623" y="471255"/>
                  </a:cubicBezTo>
                  <a:lnTo>
                    <a:pt x="553375" y="471255"/>
                  </a:lnTo>
                  <a:cubicBezTo>
                    <a:pt x="575232" y="471255"/>
                    <a:pt x="595102" y="463316"/>
                    <a:pt x="610004" y="450415"/>
                  </a:cubicBezTo>
                  <a:close/>
                  <a:moveTo>
                    <a:pt x="610004" y="340360"/>
                  </a:moveTo>
                  <a:lnTo>
                    <a:pt x="610004" y="387920"/>
                  </a:lnTo>
                  <a:cubicBezTo>
                    <a:pt x="610004" y="418637"/>
                    <a:pt x="584173" y="443408"/>
                    <a:pt x="553375" y="443408"/>
                  </a:cubicBezTo>
                  <a:lnTo>
                    <a:pt x="55636" y="443408"/>
                  </a:lnTo>
                  <a:cubicBezTo>
                    <a:pt x="42720" y="443408"/>
                    <a:pt x="27818" y="437463"/>
                    <a:pt x="19870" y="431518"/>
                  </a:cubicBezTo>
                  <a:cubicBezTo>
                    <a:pt x="10929" y="423591"/>
                    <a:pt x="0" y="404765"/>
                    <a:pt x="0" y="387920"/>
                  </a:cubicBezTo>
                  <a:lnTo>
                    <a:pt x="0" y="349277"/>
                  </a:lnTo>
                  <a:lnTo>
                    <a:pt x="11922" y="349277"/>
                  </a:lnTo>
                  <a:cubicBezTo>
                    <a:pt x="24838" y="357204"/>
                    <a:pt x="40733" y="362158"/>
                    <a:pt x="55636" y="362158"/>
                  </a:cubicBezTo>
                  <a:lnTo>
                    <a:pt x="92395" y="362158"/>
                  </a:lnTo>
                  <a:cubicBezTo>
                    <a:pt x="102330" y="373058"/>
                    <a:pt x="111271" y="386930"/>
                    <a:pt x="117232" y="401792"/>
                  </a:cubicBezTo>
                  <a:lnTo>
                    <a:pt x="491779" y="401792"/>
                  </a:lnTo>
                  <a:cubicBezTo>
                    <a:pt x="497740" y="386930"/>
                    <a:pt x="505688" y="373058"/>
                    <a:pt x="515623" y="362158"/>
                  </a:cubicBezTo>
                  <a:lnTo>
                    <a:pt x="553375" y="362158"/>
                  </a:lnTo>
                  <a:cubicBezTo>
                    <a:pt x="575232" y="362158"/>
                    <a:pt x="595102" y="353241"/>
                    <a:pt x="610004" y="340360"/>
                  </a:cubicBezTo>
                  <a:close/>
                  <a:moveTo>
                    <a:pt x="296003" y="93312"/>
                  </a:moveTo>
                  <a:lnTo>
                    <a:pt x="296003" y="110170"/>
                  </a:lnTo>
                  <a:cubicBezTo>
                    <a:pt x="276138" y="114137"/>
                    <a:pt x="265212" y="127028"/>
                    <a:pt x="265212" y="142894"/>
                  </a:cubicBezTo>
                  <a:cubicBezTo>
                    <a:pt x="265212" y="160743"/>
                    <a:pt x="278124" y="169668"/>
                    <a:pt x="297989" y="175618"/>
                  </a:cubicBezTo>
                  <a:cubicBezTo>
                    <a:pt x="310901" y="180576"/>
                    <a:pt x="316861" y="184542"/>
                    <a:pt x="316861" y="191484"/>
                  </a:cubicBezTo>
                  <a:cubicBezTo>
                    <a:pt x="316861" y="199417"/>
                    <a:pt x="309908" y="203384"/>
                    <a:pt x="298982" y="203384"/>
                  </a:cubicBezTo>
                  <a:cubicBezTo>
                    <a:pt x="288057" y="203384"/>
                    <a:pt x="277131" y="199417"/>
                    <a:pt x="269185" y="195450"/>
                  </a:cubicBezTo>
                  <a:lnTo>
                    <a:pt x="264219" y="216275"/>
                  </a:lnTo>
                  <a:cubicBezTo>
                    <a:pt x="271172" y="220241"/>
                    <a:pt x="282097" y="224208"/>
                    <a:pt x="295010" y="224208"/>
                  </a:cubicBezTo>
                  <a:lnTo>
                    <a:pt x="295010" y="241066"/>
                  </a:lnTo>
                  <a:lnTo>
                    <a:pt x="311895" y="241066"/>
                  </a:lnTo>
                  <a:lnTo>
                    <a:pt x="311895" y="223216"/>
                  </a:lnTo>
                  <a:cubicBezTo>
                    <a:pt x="332752" y="219250"/>
                    <a:pt x="344671" y="205367"/>
                    <a:pt x="344671" y="189501"/>
                  </a:cubicBezTo>
                  <a:cubicBezTo>
                    <a:pt x="344671" y="172643"/>
                    <a:pt x="336725" y="162727"/>
                    <a:pt x="314874" y="154793"/>
                  </a:cubicBezTo>
                  <a:cubicBezTo>
                    <a:pt x="298982" y="149835"/>
                    <a:pt x="293023" y="145869"/>
                    <a:pt x="293023" y="139919"/>
                  </a:cubicBezTo>
                  <a:cubicBezTo>
                    <a:pt x="293023" y="133969"/>
                    <a:pt x="296996" y="129011"/>
                    <a:pt x="307922" y="129011"/>
                  </a:cubicBezTo>
                  <a:cubicBezTo>
                    <a:pt x="321827" y="129011"/>
                    <a:pt x="329773" y="133969"/>
                    <a:pt x="334739" y="135952"/>
                  </a:cubicBezTo>
                  <a:lnTo>
                    <a:pt x="339705" y="115128"/>
                  </a:lnTo>
                  <a:cubicBezTo>
                    <a:pt x="333746" y="112153"/>
                    <a:pt x="325800" y="109178"/>
                    <a:pt x="313881" y="109178"/>
                  </a:cubicBezTo>
                  <a:lnTo>
                    <a:pt x="313881" y="93312"/>
                  </a:lnTo>
                  <a:close/>
                  <a:moveTo>
                    <a:pt x="303949" y="67530"/>
                  </a:moveTo>
                  <a:cubicBezTo>
                    <a:pt x="358577" y="67530"/>
                    <a:pt x="403272" y="112153"/>
                    <a:pt x="403272" y="166693"/>
                  </a:cubicBezTo>
                  <a:cubicBezTo>
                    <a:pt x="403272" y="221233"/>
                    <a:pt x="358577" y="264865"/>
                    <a:pt x="303949" y="264865"/>
                  </a:cubicBezTo>
                  <a:cubicBezTo>
                    <a:pt x="249321" y="264865"/>
                    <a:pt x="205618" y="221233"/>
                    <a:pt x="205618" y="166693"/>
                  </a:cubicBezTo>
                  <a:cubicBezTo>
                    <a:pt x="205618" y="112153"/>
                    <a:pt x="249321" y="67530"/>
                    <a:pt x="303949" y="67530"/>
                  </a:cubicBezTo>
                  <a:close/>
                  <a:moveTo>
                    <a:pt x="116239" y="40672"/>
                  </a:moveTo>
                  <a:cubicBezTo>
                    <a:pt x="103323" y="79360"/>
                    <a:pt x="73519" y="105153"/>
                    <a:pt x="41727" y="117057"/>
                  </a:cubicBezTo>
                  <a:lnTo>
                    <a:pt x="41727" y="216258"/>
                  </a:lnTo>
                  <a:cubicBezTo>
                    <a:pt x="73519" y="228162"/>
                    <a:pt x="103323" y="254946"/>
                    <a:pt x="117232" y="292642"/>
                  </a:cubicBezTo>
                  <a:lnTo>
                    <a:pt x="491779" y="292642"/>
                  </a:lnTo>
                  <a:cubicBezTo>
                    <a:pt x="505688" y="253954"/>
                    <a:pt x="535492" y="227170"/>
                    <a:pt x="568278" y="215266"/>
                  </a:cubicBezTo>
                  <a:lnTo>
                    <a:pt x="568278" y="118049"/>
                  </a:lnTo>
                  <a:cubicBezTo>
                    <a:pt x="534499" y="106145"/>
                    <a:pt x="505688" y="81344"/>
                    <a:pt x="492772" y="40672"/>
                  </a:cubicBezTo>
                  <a:close/>
                  <a:moveTo>
                    <a:pt x="55636" y="0"/>
                  </a:moveTo>
                  <a:lnTo>
                    <a:pt x="553375" y="0"/>
                  </a:lnTo>
                  <a:cubicBezTo>
                    <a:pt x="584173" y="0"/>
                    <a:pt x="610004" y="23808"/>
                    <a:pt x="610004" y="54560"/>
                  </a:cubicBezTo>
                  <a:lnTo>
                    <a:pt x="610004" y="277762"/>
                  </a:lnTo>
                  <a:cubicBezTo>
                    <a:pt x="610004" y="308515"/>
                    <a:pt x="584173" y="334307"/>
                    <a:pt x="553375" y="334307"/>
                  </a:cubicBezTo>
                  <a:lnTo>
                    <a:pt x="55636" y="334307"/>
                  </a:lnTo>
                  <a:cubicBezTo>
                    <a:pt x="42720" y="334307"/>
                    <a:pt x="27818" y="327363"/>
                    <a:pt x="19870" y="321411"/>
                  </a:cubicBezTo>
                  <a:cubicBezTo>
                    <a:pt x="10929" y="313475"/>
                    <a:pt x="0" y="294626"/>
                    <a:pt x="0" y="277762"/>
                  </a:cubicBezTo>
                  <a:lnTo>
                    <a:pt x="0" y="54560"/>
                  </a:lnTo>
                  <a:cubicBezTo>
                    <a:pt x="0" y="23808"/>
                    <a:pt x="24838" y="0"/>
                    <a:pt x="55636" y="0"/>
                  </a:cubicBezTo>
                  <a:close/>
                </a:path>
              </a:pathLst>
            </a:custGeom>
            <a:solidFill>
              <a:schemeClr val="tx1">
                <a:lumMod val="50000"/>
                <a:lumOff val="50000"/>
              </a:schemeClr>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lang="en-US" dirty="0">
                <a:solidFill>
                  <a:schemeClr val="dk1"/>
                </a:solidFill>
              </a:endParaRPr>
            </a:p>
          </p:txBody>
        </p:sp>
      </p:grpSp>
      <p:pic>
        <p:nvPicPr>
          <p:cNvPr id="5" name="图片 4" descr="timg"/>
          <p:cNvPicPr>
            <a:picLocks noChangeAspect="1"/>
          </p:cNvPicPr>
          <p:nvPr/>
        </p:nvPicPr>
        <p:blipFill>
          <a:blip r:embed="rId1"/>
          <a:srcRect l="4621" r="7432" b="11069"/>
          <a:stretch>
            <a:fillRect/>
          </a:stretch>
        </p:blipFill>
        <p:spPr>
          <a:xfrm>
            <a:off x="11170285" y="0"/>
            <a:ext cx="1021715" cy="1038860"/>
          </a:xfrm>
          <a:prstGeom prst="rect">
            <a:avLst/>
          </a:prstGeom>
        </p:spPr>
      </p:pic>
      <p:sp>
        <p:nvSpPr>
          <p:cNvPr id="3" name="矩形 2"/>
          <p:cNvSpPr/>
          <p:nvPr/>
        </p:nvSpPr>
        <p:spPr>
          <a:xfrm>
            <a:off x="1680919" y="3399849"/>
            <a:ext cx="3975768" cy="1200329"/>
          </a:xfrm>
          <a:prstGeom prst="rect">
            <a:avLst/>
          </a:prstGeom>
        </p:spPr>
        <p:txBody>
          <a:bodyPr wrap="square" lIns="91440" tIns="45720" rIns="91440" bIns="45720">
            <a:spAutoFit/>
          </a:bodyPr>
          <a:lstStyle/>
          <a:p>
            <a:pPr>
              <a:buSzPct val="25000"/>
            </a:pPr>
            <a:r>
              <a:rPr lang="zh-CN" altLang="en-US" b="0" i="0" dirty="0">
                <a:solidFill>
                  <a:srgbClr val="374151"/>
                </a:solidFill>
                <a:effectLst/>
                <a:latin typeface="Söhne"/>
              </a:rPr>
              <a:t>实时监测库存、物流运输情况、生产效率等方面的数据，帮助企业更好地规划生产和库存，降低成本，提高效率。</a:t>
            </a:r>
            <a:endParaRPr lang="de-DE" altLang="zh-CN" dirty="0">
              <a:ea typeface="Calibri" panose="020F0502020204030204"/>
              <a:cs typeface="Calibri" panose="020F0502020204030204"/>
              <a:sym typeface="Calibri" panose="020F0502020204030204"/>
            </a:endParaRPr>
          </a:p>
        </p:txBody>
      </p:sp>
      <p:sp>
        <p:nvSpPr>
          <p:cNvPr id="6" name="íšḷïde"/>
          <p:cNvSpPr txBox="1"/>
          <p:nvPr/>
        </p:nvSpPr>
        <p:spPr>
          <a:xfrm>
            <a:off x="1670445" y="4739932"/>
            <a:ext cx="2608649" cy="338554"/>
          </a:xfrm>
          <a:prstGeom prst="rect">
            <a:avLst/>
          </a:prstGeom>
          <a:noFill/>
        </p:spPr>
        <p:txBody>
          <a:bodyPr wrap="none" lIns="91440" tIns="45720" rIns="91440" bIns="45720">
            <a:noAutofit/>
          </a:bodyPr>
          <a:lstStyle/>
          <a:p>
            <a:r>
              <a:rPr lang="zh-CN" altLang="en-US" sz="2200" b="1" i="0" dirty="0">
                <a:effectLst/>
                <a:latin typeface="Söhne"/>
              </a:rPr>
              <a:t>定制化生产和个性化服务</a:t>
            </a:r>
            <a:endParaRPr lang="en-US" altLang="zh-CN" sz="2200" b="1" dirty="0"/>
          </a:p>
        </p:txBody>
      </p:sp>
      <p:sp>
        <p:nvSpPr>
          <p:cNvPr id="7" name="矩形 6"/>
          <p:cNvSpPr/>
          <p:nvPr/>
        </p:nvSpPr>
        <p:spPr>
          <a:xfrm>
            <a:off x="1670445" y="5159269"/>
            <a:ext cx="3975768" cy="923330"/>
          </a:xfrm>
          <a:prstGeom prst="rect">
            <a:avLst/>
          </a:prstGeom>
        </p:spPr>
        <p:txBody>
          <a:bodyPr wrap="square" lIns="91440" tIns="45720" rIns="91440" bIns="45720">
            <a:spAutoFit/>
          </a:bodyPr>
          <a:lstStyle/>
          <a:p>
            <a:pPr>
              <a:buSzPct val="25000"/>
            </a:pPr>
            <a:r>
              <a:rPr lang="zh-CN" altLang="en-US" b="0" i="0" dirty="0">
                <a:solidFill>
                  <a:srgbClr val="374151"/>
                </a:solidFill>
                <a:effectLst/>
                <a:latin typeface="Söhne"/>
              </a:rPr>
              <a:t>通过大数据分析和人工智能，企业可以根据客户的偏好和行为提供个性化的产品和服务。</a:t>
            </a:r>
            <a:endParaRPr lang="de-DE" altLang="zh-CN" dirty="0">
              <a:ea typeface="Calibri" panose="020F0502020204030204"/>
              <a:cs typeface="Calibri" panose="020F0502020204030204"/>
              <a:sym typeface="Calibri" panose="020F0502020204030204"/>
            </a:endParaRPr>
          </a:p>
        </p:txBody>
      </p:sp>
    </p:spTree>
  </p:cSld>
  <p:clrMapOvr>
    <a:masterClrMapping/>
  </p:clrMapOvr>
</p:sld>
</file>

<file path=ppt/tags/tag1.xml><?xml version="1.0" encoding="utf-8"?>
<p:tagLst xmlns:p="http://schemas.openxmlformats.org/presentationml/2006/main">
  <p:tag name="ISLIDE.DIAGRAM" val="ae99c3c6-276f-476b-bce0-0a4fb3ef299d"/>
</p:tagLst>
</file>

<file path=ppt/tags/tag10.xml><?xml version="1.0" encoding="utf-8"?>
<p:tagLst xmlns:p="http://schemas.openxmlformats.org/presentationml/2006/main">
  <p:tag name="ISLIDE.DIAGRAM" val="af738c60-f0de-49fa-98b5-0eaa980fdd69"/>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ISLIDE.DIAGRAM" val="af738c60-f0de-49fa-98b5-0eaa980fdd69"/>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ISLIDE.DIAGRAM" val="691ff9ac-1baf-47b6-971e-90b8fed2e25e"/>
</p:tagLst>
</file>

<file path=ppt/tags/tag27.xml><?xml version="1.0" encoding="utf-8"?>
<p:tagLst xmlns:p="http://schemas.openxmlformats.org/presentationml/2006/main">
  <p:tag name="ISLIDE.DIAGRAM" val="af738c60-f0de-49fa-98b5-0eaa980fdd69"/>
</p:tagLst>
</file>

<file path=ppt/tags/tag28.xml><?xml version="1.0" encoding="utf-8"?>
<p:tagLst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e7479ab8-22d3-4b52-b6a7-697b951eacba"/>
  <p:tag name="KSO_WPP_MARK_KEY" val="be002720-a52b-43ef-9217-2479681844dd"/>
  <p:tag name="COMMONDATA" val="eyJoZGlkIjoiNWQ3MjYzMDMyM2QxYWViMjJkMGQ3MTJiNDM4YTgwNzcifQ=="/>
  <p:tag name="commondata" val="eyJoZGlkIjoiN2YzNjBkOTgyNWQ1YTMxYzM3MzMwNWFiODNmOWIzYWMifQ=="/>
</p:tagLst>
</file>

<file path=ppt/tags/tag3.xml><?xml version="1.0" encoding="utf-8"?>
<p:tagLst xmlns:p="http://schemas.openxmlformats.org/presentationml/2006/main">
  <p:tag name="ISLIDE.DIAGRAM" val="691ff9ac-1baf-47b6-971e-90b8fed2e25e"/>
</p:tagLst>
</file>

<file path=ppt/tags/tag4.xml><?xml version="1.0" encoding="utf-8"?>
<p:tagLst xmlns:p="http://schemas.openxmlformats.org/presentationml/2006/main">
  <p:tag name="KSO_WM_UNIT_PLACING_PICTURE_USER_VIEWPORT" val="{&quot;height&quot;:7590,&quot;width&quot;:11520}"/>
</p:tagLst>
</file>

<file path=ppt/tags/tag5.xml><?xml version="1.0" encoding="utf-8"?>
<p:tagLst xmlns:p="http://schemas.openxmlformats.org/presentationml/2006/main">
  <p:tag name="ISLIDE.DIAGRAM" val="fd47db05-77a5-4915-8729-7e3a5a8666f1"/>
</p:tagLst>
</file>

<file path=ppt/tags/tag6.xml><?xml version="1.0" encoding="utf-8"?>
<p:tagLst xmlns:p="http://schemas.openxmlformats.org/presentationml/2006/main">
  <p:tag name="ISLIDE.DIAGRAM" val="691ff9ac-1baf-47b6-971e-90b8fed2e25e"/>
</p:tagLst>
</file>

<file path=ppt/tags/tag7.xml><?xml version="1.0" encoding="utf-8"?>
<p:tagLst xmlns:p="http://schemas.openxmlformats.org/presentationml/2006/main">
  <p:tag name="ISLIDE.DIAGRAM" val="691ff9ac-1baf-47b6-971e-90b8fed2e25e"/>
</p:tagLst>
</file>

<file path=ppt/tags/tag8.xml><?xml version="1.0" encoding="utf-8"?>
<p:tagLst xmlns:p="http://schemas.openxmlformats.org/presentationml/2006/main">
  <p:tag name="ISLIDE.DIAGRAM" val="691ff9ac-1baf-47b6-971e-90b8fed2e25e"/>
</p:tagLst>
</file>

<file path=ppt/tags/tag9.xml><?xml version="1.0" encoding="utf-8"?>
<p:tagLst xmlns:p="http://schemas.openxmlformats.org/presentationml/2006/main">
  <p:tag name="ISLIDE.DIAGRAM" val="691ff9ac-1baf-47b6-971e-90b8fed2e25e"/>
</p:tagLst>
</file>

<file path=ppt/theme/theme1.xml><?xml version="1.0" encoding="utf-8"?>
<a:theme xmlns:a="http://schemas.openxmlformats.org/drawingml/2006/main" name="主题5">
  <a:themeElements>
    <a:clrScheme name="自定义 19">
      <a:dk1>
        <a:srgbClr val="000000"/>
      </a:dk1>
      <a:lt1>
        <a:srgbClr val="FFFFFF"/>
      </a:lt1>
      <a:dk2>
        <a:srgbClr val="778495"/>
      </a:dk2>
      <a:lt2>
        <a:srgbClr val="F0F0F0"/>
      </a:lt2>
      <a:accent1>
        <a:srgbClr val="354A5D"/>
      </a:accent1>
      <a:accent2>
        <a:srgbClr val="E66C22"/>
      </a:accent2>
      <a:accent3>
        <a:srgbClr val="808080"/>
      </a:accent3>
      <a:accent4>
        <a:srgbClr val="A48775"/>
      </a:accent4>
      <a:accent5>
        <a:srgbClr val="B1ACA9"/>
      </a:accent5>
      <a:accent6>
        <a:srgbClr val="CCC2BC"/>
      </a:accent6>
      <a:hlink>
        <a:srgbClr val="354A5D"/>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9">
    <a:dk1>
      <a:srgbClr val="000000"/>
    </a:dk1>
    <a:lt1>
      <a:srgbClr val="FFFFFF"/>
    </a:lt1>
    <a:dk2>
      <a:srgbClr val="778495"/>
    </a:dk2>
    <a:lt2>
      <a:srgbClr val="F0F0F0"/>
    </a:lt2>
    <a:accent1>
      <a:srgbClr val="354A5D"/>
    </a:accent1>
    <a:accent2>
      <a:srgbClr val="E66C22"/>
    </a:accent2>
    <a:accent3>
      <a:srgbClr val="808080"/>
    </a:accent3>
    <a:accent4>
      <a:srgbClr val="A48775"/>
    </a:accent4>
    <a:accent5>
      <a:srgbClr val="B1ACA9"/>
    </a:accent5>
    <a:accent6>
      <a:srgbClr val="CCC2BC"/>
    </a:accent6>
    <a:hlink>
      <a:srgbClr val="354A5D"/>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4423</Words>
  <Application>WPS 演示</Application>
  <PresentationFormat>宽屏</PresentationFormat>
  <Paragraphs>459</Paragraphs>
  <Slides>34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34</vt:i4>
      </vt:variant>
    </vt:vector>
  </HeadingPairs>
  <TitlesOfParts>
    <vt:vector size="48" baseType="lpstr">
      <vt:lpstr>Arial</vt:lpstr>
      <vt:lpstr>宋体</vt:lpstr>
      <vt:lpstr>Wingdings</vt:lpstr>
      <vt:lpstr>Impact</vt:lpstr>
      <vt:lpstr>Calibri</vt:lpstr>
      <vt:lpstr>Söhne</vt:lpstr>
      <vt:lpstr>Segoe Print</vt:lpstr>
      <vt:lpstr>微软雅黑</vt:lpstr>
      <vt:lpstr>Arial Unicode MS</vt:lpstr>
      <vt:lpstr>等线</vt:lpstr>
      <vt:lpstr>华文中宋</vt:lpstr>
      <vt:lpstr>Segoe UI</vt:lpstr>
      <vt:lpstr>Times New Roman</vt:lpstr>
      <vt:lpstr>主题5</vt:lpstr>
      <vt:lpstr>数字贸易对全球供应链的挑战</vt:lpstr>
      <vt:lpstr>PowerPoint 演示文稿</vt:lpstr>
      <vt:lpstr>传统国际贸易、跨境电商与数字贸易</vt:lpstr>
      <vt:lpstr>国际贸易发展的三个阶段</vt:lpstr>
      <vt:lpstr>国际贸易发展的三个阶段</vt:lpstr>
      <vt:lpstr>国际贸易发展的三个阶段</vt:lpstr>
      <vt:lpstr>国际贸易发展的三个阶段</vt:lpstr>
      <vt:lpstr>数字贸易重塑产业链与生态链</vt:lpstr>
      <vt:lpstr>数字贸易重塑产业链与生态链</vt:lpstr>
      <vt:lpstr>数字贸易生态链eWTP</vt:lpstr>
      <vt:lpstr>2.1 理念提出</vt:lpstr>
      <vt:lpstr>PowerPoint 演示文稿</vt:lpstr>
      <vt:lpstr>2.2 实践应用——义乌</vt:lpstr>
      <vt:lpstr>2.3 生态链金融核心</vt:lpstr>
      <vt:lpstr>2.3 生态链金融核心</vt:lpstr>
      <vt:lpstr>2.3 生态链金融核心</vt:lpstr>
      <vt:lpstr>2.3 生态链金融核心</vt:lpstr>
      <vt:lpstr>数字贸易金融服务体系对全球供应链的影响</vt:lpstr>
      <vt:lpstr>金融服务&amp;金融服务体系</vt:lpstr>
      <vt:lpstr>数字贸易中的金融服务体系 VS 传统的金融服务体系</vt:lpstr>
      <vt:lpstr>以太坊（Ethereum）-六大顶级智能合约平台之一</vt:lpstr>
      <vt:lpstr>智能合约（Smart contract）</vt:lpstr>
      <vt:lpstr>智能合约（Smart contract）</vt:lpstr>
      <vt:lpstr>智能合约（Smart contract）</vt:lpstr>
      <vt:lpstr>数字贸易与供应链金融</vt:lpstr>
      <vt:lpstr>区块链技术</vt:lpstr>
      <vt:lpstr>国内外区块链底层平台研发运作类型统计</vt:lpstr>
      <vt:lpstr>基于区块链的金融领域应用架构</vt:lpstr>
      <vt:lpstr>供应链金融</vt:lpstr>
      <vt:lpstr>数字贸易与区块链金融服务体系</vt:lpstr>
      <vt:lpstr>商业银行区块链金融</vt:lpstr>
      <vt:lpstr>非银行区块链金融的电商平台型代表</vt:lpstr>
      <vt:lpstr>非银行区块链金融的产业龙头型代表</vt:lpstr>
      <vt:lpstr>感谢观看 请老师批评指正</vt:lpstr>
    </vt:vector>
  </TitlesOfParts>
  <Company>iSlide</Company>
  <LinksUpToDate>false</LinksUpToDate>
  <SharedDoc>false</SharedDoc>
  <HyperlinksChanged>false</HyperlinksChanged>
  <AppVersion>14.0000</AppVersion>
  <Manager>iSlide</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category>work report</cp:category>
  <cp:lastModifiedBy>DDDaisy</cp:lastModifiedBy>
  <cp:revision>23</cp:revision>
  <cp:lastPrinted>2017-08-01T16:00:00Z</cp:lastPrinted>
  <dcterms:created xsi:type="dcterms:W3CDTF">2017-08-01T16:00:00Z</dcterms:created>
  <dcterms:modified xsi:type="dcterms:W3CDTF">2023-10-08T08:46:46Z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e7479ab8-22d3-4b52-b6a7-697b951eacba</vt:lpwstr>
  </property>
  <property fmtid="{D5CDD505-2E9C-101B-9397-08002B2CF9AE}" pid="3" name="KSOProductBuildVer">
    <vt:lpwstr>2052-12.1.0.15712</vt:lpwstr>
  </property>
  <property fmtid="{D5CDD505-2E9C-101B-9397-08002B2CF9AE}" pid="4" name="ICV">
    <vt:lpwstr>9C177A9DD8DE41CAABD0991888B80A1B_13</vt:lpwstr>
  </property>
</Properties>
</file>

<file path=docProps/thumbnail.jpeg>
</file>